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4"/>
  </p:sldMasterIdLst>
  <p:sldIdLst>
    <p:sldId id="293" r:id="rId5"/>
    <p:sldId id="294" r:id="rId6"/>
    <p:sldId id="295" r:id="rId7"/>
    <p:sldId id="297" r:id="rId8"/>
    <p:sldId id="300" r:id="rId9"/>
    <p:sldId id="301" r:id="rId10"/>
    <p:sldId id="322" r:id="rId11"/>
    <p:sldId id="323" r:id="rId12"/>
    <p:sldId id="314" r:id="rId13"/>
    <p:sldId id="302" r:id="rId14"/>
    <p:sldId id="303" r:id="rId15"/>
    <p:sldId id="304" r:id="rId16"/>
    <p:sldId id="306" r:id="rId17"/>
    <p:sldId id="307" r:id="rId18"/>
    <p:sldId id="321" r:id="rId19"/>
    <p:sldId id="318" r:id="rId20"/>
    <p:sldId id="319" r:id="rId21"/>
    <p:sldId id="320" r:id="rId22"/>
    <p:sldId id="317" r:id="rId23"/>
    <p:sldId id="324" r:id="rId24"/>
    <p:sldId id="315" r:id="rId25"/>
    <p:sldId id="31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EF325-7472-4D01-A119-A7A477F823FF}" v="10" dt="2023-11-05T13:07:50.1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44990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58371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989151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7913710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586331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11/5/2023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646653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11/5/2023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3545160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30458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78378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17875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95069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32884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90520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11/5/2023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8862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11/5/2023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8724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11/5/2023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44472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04896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11/5/2023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25755575"/>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1980" cy="6858000"/>
          </a:xfrm>
          <a:prstGeom prst="rect">
            <a:avLst/>
          </a:prstGeom>
          <a:ln>
            <a:noFill/>
          </a:ln>
          <a:effectLst>
            <a:softEdge rad="112500"/>
          </a:effectLst>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b="1" dirty="0">
                <a:solidFill>
                  <a:srgbClr val="FFFF00"/>
                </a:solidFill>
              </a:rPr>
              <a:t>DEFAULT CREDIT CARD</a:t>
            </a:r>
            <a:r>
              <a:rPr lang="en-US" sz="4400" dirty="0">
                <a:solidFill>
                  <a:schemeClr val="accent1"/>
                </a:solidFill>
              </a:rPr>
              <a:t>.</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b="1" dirty="0">
                <a:solidFill>
                  <a:srgbClr val="FFFF00"/>
                </a:solidFill>
              </a:rPr>
              <a:t>DATASET</a:t>
            </a:r>
          </a:p>
        </p:txBody>
      </p:sp>
      <p:sp>
        <p:nvSpPr>
          <p:cNvPr id="4" name="TextBox 3">
            <a:extLst>
              <a:ext uri="{FF2B5EF4-FFF2-40B4-BE49-F238E27FC236}">
                <a16:creationId xmlns:a16="http://schemas.microsoft.com/office/drawing/2014/main" id="{7D68FC20-CF5D-2101-058A-DA6AA6CEB277}"/>
              </a:ext>
            </a:extLst>
          </p:cNvPr>
          <p:cNvSpPr txBox="1"/>
          <p:nvPr/>
        </p:nvSpPr>
        <p:spPr>
          <a:xfrm>
            <a:off x="2018581" y="776377"/>
            <a:ext cx="6987396" cy="954107"/>
          </a:xfrm>
          <a:prstGeom prst="rect">
            <a:avLst/>
          </a:prstGeom>
          <a:noFill/>
        </p:spPr>
        <p:txBody>
          <a:bodyPr wrap="square" rtlCol="0">
            <a:spAutoFit/>
          </a:bodyPr>
          <a:lstStyle/>
          <a:p>
            <a:r>
              <a:rPr lang="en-US" sz="2800" b="1" i="0" u="none" strike="noStrike" kern="1200" cap="none" spc="0" baseline="0" dirty="0">
                <a:solidFill>
                  <a:srgbClr val="FF66FF"/>
                </a:solidFill>
                <a:uFillTx/>
                <a:latin typeface="Calibri"/>
              </a:rPr>
              <a:t>STATISTICAL MACHINE LEARNING PROJECT </a:t>
            </a:r>
            <a:endParaRPr lang="en-GB" sz="2800" b="1" i="0" u="none" strike="noStrike" kern="1200" cap="none" spc="0" baseline="0" dirty="0">
              <a:solidFill>
                <a:srgbClr val="FF66FF"/>
              </a:solidFill>
              <a:uFillTx/>
              <a:latin typeface="Calibri"/>
            </a:endParaRPr>
          </a:p>
          <a:p>
            <a:endParaRPr lang="en-IN" sz="2800" b="1" dirty="0">
              <a:solidFill>
                <a:srgbClr val="FF0000"/>
              </a:solidFill>
            </a:endParaRP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AE30-C4AA-9A02-2C75-EAC8749CF841}"/>
              </a:ext>
            </a:extLst>
          </p:cNvPr>
          <p:cNvSpPr>
            <a:spLocks noGrp="1"/>
          </p:cNvSpPr>
          <p:nvPr>
            <p:ph type="title"/>
          </p:nvPr>
        </p:nvSpPr>
        <p:spPr>
          <a:xfrm>
            <a:off x="0" y="-1"/>
            <a:ext cx="7496355" cy="1526875"/>
          </a:xfrm>
        </p:spPr>
        <p:txBody>
          <a:bodyPr>
            <a:normAutofit/>
          </a:bodyPr>
          <a:lstStyle/>
          <a:p>
            <a:r>
              <a:rPr lang="en-IN" sz="3600" b="1" dirty="0">
                <a:solidFill>
                  <a:schemeClr val="accent1"/>
                </a:solidFill>
              </a:rPr>
              <a:t>ABOUT THE CODE:</a:t>
            </a:r>
            <a:br>
              <a:rPr lang="en-IN" sz="3600" b="1" dirty="0">
                <a:solidFill>
                  <a:schemeClr val="accent1"/>
                </a:solidFill>
              </a:rPr>
            </a:br>
            <a:r>
              <a:rPr lang="en-IN" sz="3200" b="1" dirty="0"/>
              <a:t>logistic regression &amp; Bootstrapping:</a:t>
            </a:r>
          </a:p>
        </p:txBody>
      </p:sp>
      <p:pic>
        <p:nvPicPr>
          <p:cNvPr id="7" name="Content Placeholder 6">
            <a:extLst>
              <a:ext uri="{FF2B5EF4-FFF2-40B4-BE49-F238E27FC236}">
                <a16:creationId xmlns:a16="http://schemas.microsoft.com/office/drawing/2014/main" id="{029900DA-344E-B804-646C-879959B4C9C3}"/>
              </a:ext>
            </a:extLst>
          </p:cNvPr>
          <p:cNvPicPr>
            <a:picLocks noGrp="1" noChangeAspect="1"/>
          </p:cNvPicPr>
          <p:nvPr>
            <p:ph idx="1"/>
          </p:nvPr>
        </p:nvPicPr>
        <p:blipFill>
          <a:blip r:embed="rId2"/>
          <a:stretch>
            <a:fillRect/>
          </a:stretch>
        </p:blipFill>
        <p:spPr>
          <a:xfrm>
            <a:off x="3584287" y="2052638"/>
            <a:ext cx="3985202" cy="4195762"/>
          </a:xfrm>
        </p:spPr>
      </p:pic>
    </p:spTree>
    <p:extLst>
      <p:ext uri="{BB962C8B-B14F-4D97-AF65-F5344CB8AC3E}">
        <p14:creationId xmlns:p14="http://schemas.microsoft.com/office/powerpoint/2010/main" val="1011247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7AC8-7265-0C4F-3BB9-48AC37948110}"/>
              </a:ext>
            </a:extLst>
          </p:cNvPr>
          <p:cNvSpPr>
            <a:spLocks noGrp="1"/>
          </p:cNvSpPr>
          <p:nvPr>
            <p:ph type="title"/>
          </p:nvPr>
        </p:nvSpPr>
        <p:spPr>
          <a:xfrm rot="10800000" flipV="1">
            <a:off x="976222" y="250166"/>
            <a:ext cx="7408651" cy="871268"/>
          </a:xfrm>
        </p:spPr>
        <p:txBody>
          <a:bodyPr>
            <a:noAutofit/>
          </a:bodyPr>
          <a:lstStyle/>
          <a:p>
            <a:r>
              <a:rPr lang="en-IN" sz="2400" b="1" dirty="0">
                <a:solidFill>
                  <a:schemeClr val="accent4">
                    <a:lumMod val="40000"/>
                    <a:lumOff val="60000"/>
                  </a:schemeClr>
                </a:solidFill>
              </a:rPr>
              <a:t> </a:t>
            </a:r>
            <a:r>
              <a:rPr lang="en-IN" sz="2800" b="1" dirty="0">
                <a:solidFill>
                  <a:schemeClr val="accent4">
                    <a:lumMod val="40000"/>
                    <a:lumOff val="60000"/>
                  </a:schemeClr>
                </a:solidFill>
              </a:rPr>
              <a:t>Bootstrapping on SVC</a:t>
            </a:r>
            <a:r>
              <a:rPr lang="en-IN" sz="2800" b="1" dirty="0"/>
              <a:t>:</a:t>
            </a:r>
            <a:endParaRPr lang="en-IN" sz="2400" dirty="0"/>
          </a:p>
        </p:txBody>
      </p:sp>
      <p:pic>
        <p:nvPicPr>
          <p:cNvPr id="7" name="Content Placeholder 6">
            <a:extLst>
              <a:ext uri="{FF2B5EF4-FFF2-40B4-BE49-F238E27FC236}">
                <a16:creationId xmlns:a16="http://schemas.microsoft.com/office/drawing/2014/main" id="{F242A95B-2698-A4EF-BE53-B35465E94A2E}"/>
              </a:ext>
            </a:extLst>
          </p:cNvPr>
          <p:cNvPicPr>
            <a:picLocks noGrp="1" noChangeAspect="1"/>
          </p:cNvPicPr>
          <p:nvPr>
            <p:ph idx="1"/>
          </p:nvPr>
        </p:nvPicPr>
        <p:blipFill>
          <a:blip r:embed="rId2"/>
          <a:stretch>
            <a:fillRect/>
          </a:stretch>
        </p:blipFill>
        <p:spPr>
          <a:xfrm>
            <a:off x="3429307" y="2052638"/>
            <a:ext cx="4295162" cy="4195762"/>
          </a:xfrm>
        </p:spPr>
      </p:pic>
    </p:spTree>
    <p:extLst>
      <p:ext uri="{BB962C8B-B14F-4D97-AF65-F5344CB8AC3E}">
        <p14:creationId xmlns:p14="http://schemas.microsoft.com/office/powerpoint/2010/main" val="2680903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CE24A-2B1A-D199-3E76-C1CA80D36FD9}"/>
              </a:ext>
            </a:extLst>
          </p:cNvPr>
          <p:cNvSpPr>
            <a:spLocks noGrp="1"/>
          </p:cNvSpPr>
          <p:nvPr>
            <p:ph type="title"/>
          </p:nvPr>
        </p:nvSpPr>
        <p:spPr>
          <a:xfrm>
            <a:off x="0" y="18255"/>
            <a:ext cx="8522898" cy="1016915"/>
          </a:xfrm>
        </p:spPr>
        <p:txBody>
          <a:bodyPr>
            <a:normAutofit/>
          </a:bodyPr>
          <a:lstStyle/>
          <a:p>
            <a:r>
              <a:rPr lang="en-IN" sz="2800" b="1" dirty="0"/>
              <a:t> Bootstrapping on Perceptron learning</a:t>
            </a:r>
            <a:r>
              <a:rPr lang="en-IN" sz="1400" b="1" dirty="0"/>
              <a:t>:</a:t>
            </a:r>
            <a:endParaRPr lang="en-IN" sz="1400" dirty="0"/>
          </a:p>
        </p:txBody>
      </p:sp>
      <p:pic>
        <p:nvPicPr>
          <p:cNvPr id="7" name="Content Placeholder 6">
            <a:extLst>
              <a:ext uri="{FF2B5EF4-FFF2-40B4-BE49-F238E27FC236}">
                <a16:creationId xmlns:a16="http://schemas.microsoft.com/office/drawing/2014/main" id="{54CE9827-FB16-7C88-F7C0-8536A76F1DEC}"/>
              </a:ext>
            </a:extLst>
          </p:cNvPr>
          <p:cNvPicPr>
            <a:picLocks noGrp="1" noChangeAspect="1"/>
          </p:cNvPicPr>
          <p:nvPr>
            <p:ph idx="1"/>
          </p:nvPr>
        </p:nvPicPr>
        <p:blipFill>
          <a:blip r:embed="rId2"/>
          <a:stretch>
            <a:fillRect/>
          </a:stretch>
        </p:blipFill>
        <p:spPr>
          <a:xfrm>
            <a:off x="3948174" y="939831"/>
            <a:ext cx="4154576" cy="4195762"/>
          </a:xfrm>
        </p:spPr>
      </p:pic>
    </p:spTree>
    <p:extLst>
      <p:ext uri="{BB962C8B-B14F-4D97-AF65-F5344CB8AC3E}">
        <p14:creationId xmlns:p14="http://schemas.microsoft.com/office/powerpoint/2010/main" val="292814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8BA9-9E21-91D8-5E1D-0BE5485DD0C8}"/>
              </a:ext>
            </a:extLst>
          </p:cNvPr>
          <p:cNvSpPr>
            <a:spLocks noGrp="1"/>
          </p:cNvSpPr>
          <p:nvPr>
            <p:ph type="title"/>
          </p:nvPr>
        </p:nvSpPr>
        <p:spPr>
          <a:xfrm>
            <a:off x="838200" y="365125"/>
            <a:ext cx="8357558" cy="687298"/>
          </a:xfrm>
        </p:spPr>
        <p:txBody>
          <a:bodyPr>
            <a:normAutofit fontScale="90000"/>
          </a:bodyPr>
          <a:lstStyle/>
          <a:p>
            <a:r>
              <a:rPr lang="en-IN" sz="4400" b="1" dirty="0"/>
              <a:t> Bootstrapping on KNN:</a:t>
            </a:r>
            <a:endParaRPr lang="en-IN" dirty="0"/>
          </a:p>
        </p:txBody>
      </p:sp>
      <p:pic>
        <p:nvPicPr>
          <p:cNvPr id="7" name="Content Placeholder 6">
            <a:extLst>
              <a:ext uri="{FF2B5EF4-FFF2-40B4-BE49-F238E27FC236}">
                <a16:creationId xmlns:a16="http://schemas.microsoft.com/office/drawing/2014/main" id="{8277C508-39B7-ED36-F35C-73E193BE65F1}"/>
              </a:ext>
            </a:extLst>
          </p:cNvPr>
          <p:cNvPicPr>
            <a:picLocks noGrp="1" noChangeAspect="1"/>
          </p:cNvPicPr>
          <p:nvPr>
            <p:ph idx="1"/>
          </p:nvPr>
        </p:nvPicPr>
        <p:blipFill>
          <a:blip r:embed="rId2"/>
          <a:stretch>
            <a:fillRect/>
          </a:stretch>
        </p:blipFill>
        <p:spPr>
          <a:xfrm>
            <a:off x="4346390" y="1314090"/>
            <a:ext cx="4634853" cy="4229819"/>
          </a:xfrm>
        </p:spPr>
      </p:pic>
    </p:spTree>
    <p:extLst>
      <p:ext uri="{BB962C8B-B14F-4D97-AF65-F5344CB8AC3E}">
        <p14:creationId xmlns:p14="http://schemas.microsoft.com/office/powerpoint/2010/main" val="3132880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AF33A44-7028-729F-3125-62BA2AD72585}"/>
              </a:ext>
            </a:extLst>
          </p:cNvPr>
          <p:cNvPicPr>
            <a:picLocks noGrp="1" noChangeAspect="1"/>
          </p:cNvPicPr>
          <p:nvPr>
            <p:ph idx="1"/>
          </p:nvPr>
        </p:nvPicPr>
        <p:blipFill>
          <a:blip r:embed="rId2"/>
          <a:stretch>
            <a:fillRect/>
          </a:stretch>
        </p:blipFill>
        <p:spPr>
          <a:xfrm>
            <a:off x="5465025" y="1491921"/>
            <a:ext cx="4502428" cy="4195762"/>
          </a:xfrm>
        </p:spPr>
      </p:pic>
      <p:sp>
        <p:nvSpPr>
          <p:cNvPr id="4" name="Title 3">
            <a:extLst>
              <a:ext uri="{FF2B5EF4-FFF2-40B4-BE49-F238E27FC236}">
                <a16:creationId xmlns:a16="http://schemas.microsoft.com/office/drawing/2014/main" id="{781973D7-83B6-1455-EE2C-8B1B5351C239}"/>
              </a:ext>
            </a:extLst>
          </p:cNvPr>
          <p:cNvSpPr>
            <a:spLocks noGrp="1"/>
          </p:cNvSpPr>
          <p:nvPr>
            <p:ph type="title"/>
          </p:nvPr>
        </p:nvSpPr>
        <p:spPr/>
        <p:txBody>
          <a:bodyPr/>
          <a:lstStyle/>
          <a:p>
            <a:r>
              <a:rPr lang="en-IN" sz="2800" b="1" dirty="0"/>
              <a:t>Code for classification report &amp; confusion matrix</a:t>
            </a:r>
            <a:r>
              <a:rPr lang="en-IN" dirty="0"/>
              <a:t>:</a:t>
            </a:r>
          </a:p>
        </p:txBody>
      </p:sp>
    </p:spTree>
    <p:extLst>
      <p:ext uri="{BB962C8B-B14F-4D97-AF65-F5344CB8AC3E}">
        <p14:creationId xmlns:p14="http://schemas.microsoft.com/office/powerpoint/2010/main" val="1522600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204B-2572-9177-4A7A-524CF2940190}"/>
              </a:ext>
            </a:extLst>
          </p:cNvPr>
          <p:cNvSpPr>
            <a:spLocks noGrp="1"/>
          </p:cNvSpPr>
          <p:nvPr>
            <p:ph type="title"/>
          </p:nvPr>
        </p:nvSpPr>
        <p:spPr/>
        <p:txBody>
          <a:bodyPr/>
          <a:lstStyle/>
          <a:p>
            <a:r>
              <a:rPr lang="en-IN" dirty="0"/>
              <a:t>GRAPHS OF LOGESTIC REGRESSION</a:t>
            </a:r>
          </a:p>
        </p:txBody>
      </p:sp>
      <p:pic>
        <p:nvPicPr>
          <p:cNvPr id="5" name="Content Placeholder 4">
            <a:extLst>
              <a:ext uri="{FF2B5EF4-FFF2-40B4-BE49-F238E27FC236}">
                <a16:creationId xmlns:a16="http://schemas.microsoft.com/office/drawing/2014/main" id="{74C56EA6-405D-5281-4C9F-BD45B8A81A5C}"/>
              </a:ext>
            </a:extLst>
          </p:cNvPr>
          <p:cNvPicPr>
            <a:picLocks noGrp="1" noChangeAspect="1"/>
          </p:cNvPicPr>
          <p:nvPr>
            <p:ph idx="1"/>
          </p:nvPr>
        </p:nvPicPr>
        <p:blipFill>
          <a:blip r:embed="rId2"/>
          <a:stretch>
            <a:fillRect/>
          </a:stretch>
        </p:blipFill>
        <p:spPr>
          <a:xfrm>
            <a:off x="2696278" y="2226302"/>
            <a:ext cx="5761219" cy="3848433"/>
          </a:xfrm>
        </p:spPr>
      </p:pic>
    </p:spTree>
    <p:extLst>
      <p:ext uri="{BB962C8B-B14F-4D97-AF65-F5344CB8AC3E}">
        <p14:creationId xmlns:p14="http://schemas.microsoft.com/office/powerpoint/2010/main" val="3162272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5257-BFD5-4575-3546-ECD220D2CA2F}"/>
              </a:ext>
            </a:extLst>
          </p:cNvPr>
          <p:cNvSpPr>
            <a:spLocks noGrp="1"/>
          </p:cNvSpPr>
          <p:nvPr>
            <p:ph type="title"/>
          </p:nvPr>
        </p:nvSpPr>
        <p:spPr/>
        <p:txBody>
          <a:bodyPr/>
          <a:lstStyle/>
          <a:p>
            <a:r>
              <a:rPr lang="en-IN" dirty="0"/>
              <a:t>GRAPHS OF SVM:</a:t>
            </a:r>
          </a:p>
        </p:txBody>
      </p:sp>
      <p:pic>
        <p:nvPicPr>
          <p:cNvPr id="5" name="Content Placeholder 4">
            <a:extLst>
              <a:ext uri="{FF2B5EF4-FFF2-40B4-BE49-F238E27FC236}">
                <a16:creationId xmlns:a16="http://schemas.microsoft.com/office/drawing/2014/main" id="{8E7C2222-E820-DB4F-CA68-6545CC47629C}"/>
              </a:ext>
            </a:extLst>
          </p:cNvPr>
          <p:cNvPicPr>
            <a:picLocks noGrp="1" noChangeAspect="1"/>
          </p:cNvPicPr>
          <p:nvPr>
            <p:ph idx="1"/>
          </p:nvPr>
        </p:nvPicPr>
        <p:blipFill>
          <a:blip r:embed="rId2"/>
          <a:stretch>
            <a:fillRect/>
          </a:stretch>
        </p:blipFill>
        <p:spPr>
          <a:xfrm>
            <a:off x="2898226" y="2237733"/>
            <a:ext cx="5357324" cy="3825572"/>
          </a:xfrm>
        </p:spPr>
      </p:pic>
    </p:spTree>
    <p:extLst>
      <p:ext uri="{BB962C8B-B14F-4D97-AF65-F5344CB8AC3E}">
        <p14:creationId xmlns:p14="http://schemas.microsoft.com/office/powerpoint/2010/main" val="2855867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6A5C-BBCB-3D31-B06E-B1544911473C}"/>
              </a:ext>
            </a:extLst>
          </p:cNvPr>
          <p:cNvSpPr>
            <a:spLocks noGrp="1"/>
          </p:cNvSpPr>
          <p:nvPr>
            <p:ph type="title"/>
          </p:nvPr>
        </p:nvSpPr>
        <p:spPr/>
        <p:txBody>
          <a:bodyPr/>
          <a:lstStyle/>
          <a:p>
            <a:r>
              <a:rPr lang="en-IN" dirty="0"/>
              <a:t>GRAPH OF PERCEPTRON LEARNING:</a:t>
            </a:r>
          </a:p>
        </p:txBody>
      </p:sp>
      <p:pic>
        <p:nvPicPr>
          <p:cNvPr id="5" name="Content Placeholder 4">
            <a:extLst>
              <a:ext uri="{FF2B5EF4-FFF2-40B4-BE49-F238E27FC236}">
                <a16:creationId xmlns:a16="http://schemas.microsoft.com/office/drawing/2014/main" id="{C7A8A419-5408-509B-0053-A08A84ED801E}"/>
              </a:ext>
            </a:extLst>
          </p:cNvPr>
          <p:cNvPicPr>
            <a:picLocks noGrp="1" noChangeAspect="1"/>
          </p:cNvPicPr>
          <p:nvPr>
            <p:ph idx="1"/>
          </p:nvPr>
        </p:nvPicPr>
        <p:blipFill>
          <a:blip r:embed="rId2"/>
          <a:stretch>
            <a:fillRect/>
          </a:stretch>
        </p:blipFill>
        <p:spPr>
          <a:xfrm>
            <a:off x="2692468" y="2203440"/>
            <a:ext cx="5768840" cy="3894157"/>
          </a:xfrm>
        </p:spPr>
      </p:pic>
    </p:spTree>
    <p:extLst>
      <p:ext uri="{BB962C8B-B14F-4D97-AF65-F5344CB8AC3E}">
        <p14:creationId xmlns:p14="http://schemas.microsoft.com/office/powerpoint/2010/main" val="3596741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C873-5A1E-0C27-FFB3-F7290F972CA3}"/>
              </a:ext>
            </a:extLst>
          </p:cNvPr>
          <p:cNvSpPr>
            <a:spLocks noGrp="1"/>
          </p:cNvSpPr>
          <p:nvPr>
            <p:ph type="title"/>
          </p:nvPr>
        </p:nvSpPr>
        <p:spPr/>
        <p:txBody>
          <a:bodyPr/>
          <a:lstStyle/>
          <a:p>
            <a:r>
              <a:rPr lang="en-IN" dirty="0"/>
              <a:t>GRAPH OF KNN:</a:t>
            </a:r>
          </a:p>
        </p:txBody>
      </p:sp>
      <p:pic>
        <p:nvPicPr>
          <p:cNvPr id="5" name="Content Placeholder 4">
            <a:extLst>
              <a:ext uri="{FF2B5EF4-FFF2-40B4-BE49-F238E27FC236}">
                <a16:creationId xmlns:a16="http://schemas.microsoft.com/office/drawing/2014/main" id="{9DF28771-7EB9-FDCA-E463-3F517FAFDFA3}"/>
              </a:ext>
            </a:extLst>
          </p:cNvPr>
          <p:cNvPicPr>
            <a:picLocks noGrp="1" noChangeAspect="1"/>
          </p:cNvPicPr>
          <p:nvPr>
            <p:ph idx="1"/>
          </p:nvPr>
        </p:nvPicPr>
        <p:blipFill>
          <a:blip r:embed="rId2"/>
          <a:stretch>
            <a:fillRect/>
          </a:stretch>
        </p:blipFill>
        <p:spPr>
          <a:xfrm>
            <a:off x="2543865" y="2165337"/>
            <a:ext cx="6066046" cy="3970364"/>
          </a:xfrm>
        </p:spPr>
      </p:pic>
    </p:spTree>
    <p:extLst>
      <p:ext uri="{BB962C8B-B14F-4D97-AF65-F5344CB8AC3E}">
        <p14:creationId xmlns:p14="http://schemas.microsoft.com/office/powerpoint/2010/main" val="2442047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D474-7D5D-2576-F2E6-B5EE16BDD5FD}"/>
              </a:ext>
            </a:extLst>
          </p:cNvPr>
          <p:cNvSpPr>
            <a:spLocks noGrp="1"/>
          </p:cNvSpPr>
          <p:nvPr>
            <p:ph type="title"/>
          </p:nvPr>
        </p:nvSpPr>
        <p:spPr/>
        <p:txBody>
          <a:bodyPr/>
          <a:lstStyle/>
          <a:p>
            <a:r>
              <a:rPr lang="en-US" sz="3600" b="1" dirty="0"/>
              <a:t>FINAL OUTPUT:</a:t>
            </a:r>
            <a:endParaRPr lang="en-IN" sz="3600" b="1" dirty="0"/>
          </a:p>
        </p:txBody>
      </p:sp>
      <p:sp>
        <p:nvSpPr>
          <p:cNvPr id="3" name="Content Placeholder 2">
            <a:extLst>
              <a:ext uri="{FF2B5EF4-FFF2-40B4-BE49-F238E27FC236}">
                <a16:creationId xmlns:a16="http://schemas.microsoft.com/office/drawing/2014/main" id="{8DBEAD25-58D4-1C4B-9F2C-763FF2E2F2C1}"/>
              </a:ext>
            </a:extLst>
          </p:cNvPr>
          <p:cNvSpPr>
            <a:spLocks noGrp="1"/>
          </p:cNvSpPr>
          <p:nvPr>
            <p:ph idx="1"/>
          </p:nvPr>
        </p:nvSpPr>
        <p:spPr>
          <a:xfrm>
            <a:off x="1103312" y="1129736"/>
            <a:ext cx="10151428" cy="5118663"/>
          </a:xfrm>
        </p:spPr>
        <p:txBody>
          <a:bodyPr/>
          <a:lstStyle/>
          <a:p>
            <a:r>
              <a:rPr lang="en-US" b="1" dirty="0">
                <a:solidFill>
                  <a:schemeClr val="accent2">
                    <a:lumMod val="60000"/>
                    <a:lumOff val="40000"/>
                  </a:schemeClr>
                </a:solidFill>
              </a:rPr>
              <a:t>LOGESTIC REGRESSION OUTPUT:</a:t>
            </a:r>
            <a:endParaRPr lang="en-IN" b="1" dirty="0">
              <a:solidFill>
                <a:schemeClr val="accent2">
                  <a:lumMod val="60000"/>
                  <a:lumOff val="40000"/>
                </a:schemeClr>
              </a:solidFill>
            </a:endParaRPr>
          </a:p>
        </p:txBody>
      </p:sp>
      <p:pic>
        <p:nvPicPr>
          <p:cNvPr id="7" name="Picture 6">
            <a:extLst>
              <a:ext uri="{FF2B5EF4-FFF2-40B4-BE49-F238E27FC236}">
                <a16:creationId xmlns:a16="http://schemas.microsoft.com/office/drawing/2014/main" id="{11054FAE-D40D-84F4-8727-917747372D68}"/>
              </a:ext>
            </a:extLst>
          </p:cNvPr>
          <p:cNvPicPr>
            <a:picLocks noChangeAspect="1"/>
          </p:cNvPicPr>
          <p:nvPr/>
        </p:nvPicPr>
        <p:blipFill>
          <a:blip r:embed="rId2"/>
          <a:srcRect/>
          <a:stretch/>
        </p:blipFill>
        <p:spPr>
          <a:xfrm>
            <a:off x="1157270" y="1540669"/>
            <a:ext cx="2934003" cy="1247447"/>
          </a:xfrm>
          <a:prstGeom prst="rect">
            <a:avLst/>
          </a:prstGeom>
        </p:spPr>
      </p:pic>
      <p:sp>
        <p:nvSpPr>
          <p:cNvPr id="8" name="TextBox 7">
            <a:extLst>
              <a:ext uri="{FF2B5EF4-FFF2-40B4-BE49-F238E27FC236}">
                <a16:creationId xmlns:a16="http://schemas.microsoft.com/office/drawing/2014/main" id="{2B46357B-4FC3-C47F-F2E9-C9DB2448851C}"/>
              </a:ext>
            </a:extLst>
          </p:cNvPr>
          <p:cNvSpPr txBox="1"/>
          <p:nvPr/>
        </p:nvSpPr>
        <p:spPr>
          <a:xfrm>
            <a:off x="7569590" y="1312590"/>
            <a:ext cx="3657600" cy="369332"/>
          </a:xfrm>
          <a:prstGeom prst="rect">
            <a:avLst/>
          </a:prstGeom>
          <a:noFill/>
        </p:spPr>
        <p:txBody>
          <a:bodyPr wrap="square" rtlCol="0">
            <a:spAutoFit/>
          </a:bodyPr>
          <a:lstStyle/>
          <a:p>
            <a:r>
              <a:rPr lang="en-US" b="1" dirty="0">
                <a:solidFill>
                  <a:schemeClr val="accent5">
                    <a:lumMod val="40000"/>
                    <a:lumOff val="60000"/>
                  </a:schemeClr>
                </a:solidFill>
              </a:rPr>
              <a:t>*  PERCEPTRON LEARNING:</a:t>
            </a:r>
          </a:p>
        </p:txBody>
      </p:sp>
      <p:pic>
        <p:nvPicPr>
          <p:cNvPr id="10" name="Picture 9">
            <a:extLst>
              <a:ext uri="{FF2B5EF4-FFF2-40B4-BE49-F238E27FC236}">
                <a16:creationId xmlns:a16="http://schemas.microsoft.com/office/drawing/2014/main" id="{5979042D-6DC7-26BD-EE29-68D00B8B3DF0}"/>
              </a:ext>
            </a:extLst>
          </p:cNvPr>
          <p:cNvPicPr>
            <a:picLocks noChangeAspect="1"/>
          </p:cNvPicPr>
          <p:nvPr/>
        </p:nvPicPr>
        <p:blipFill>
          <a:blip r:embed="rId3"/>
          <a:srcRect/>
          <a:stretch/>
        </p:blipFill>
        <p:spPr>
          <a:xfrm>
            <a:off x="7792653" y="2138092"/>
            <a:ext cx="2827265" cy="537981"/>
          </a:xfrm>
          <a:prstGeom prst="rect">
            <a:avLst/>
          </a:prstGeom>
        </p:spPr>
      </p:pic>
      <p:sp>
        <p:nvSpPr>
          <p:cNvPr id="11" name="TextBox 10">
            <a:extLst>
              <a:ext uri="{FF2B5EF4-FFF2-40B4-BE49-F238E27FC236}">
                <a16:creationId xmlns:a16="http://schemas.microsoft.com/office/drawing/2014/main" id="{B88D3C66-694F-DFA9-4147-5DB83867F1D2}"/>
              </a:ext>
            </a:extLst>
          </p:cNvPr>
          <p:cNvSpPr txBox="1"/>
          <p:nvPr/>
        </p:nvSpPr>
        <p:spPr>
          <a:xfrm>
            <a:off x="1320617" y="3279849"/>
            <a:ext cx="3939540" cy="646331"/>
          </a:xfrm>
          <a:prstGeom prst="rect">
            <a:avLst/>
          </a:prstGeom>
          <a:noFill/>
        </p:spPr>
        <p:txBody>
          <a:bodyPr wrap="square" rtlCol="0">
            <a:spAutoFit/>
          </a:bodyPr>
          <a:lstStyle/>
          <a:p>
            <a:r>
              <a:rPr lang="en-US" dirty="0"/>
              <a:t>* </a:t>
            </a:r>
            <a:r>
              <a:rPr lang="en-US" b="1" dirty="0">
                <a:solidFill>
                  <a:srgbClr val="92D050"/>
                </a:solidFill>
              </a:rPr>
              <a:t>SVM OUTPUT:</a:t>
            </a:r>
          </a:p>
          <a:p>
            <a:pPr marL="285750" indent="-285750">
              <a:buFont typeface="Arial" panose="020B0604020202020204" pitchFamily="34" charset="0"/>
              <a:buChar char="•"/>
            </a:pPr>
            <a:endParaRPr lang="en-IN" dirty="0"/>
          </a:p>
        </p:txBody>
      </p:sp>
      <p:pic>
        <p:nvPicPr>
          <p:cNvPr id="13" name="Picture 12">
            <a:extLst>
              <a:ext uri="{FF2B5EF4-FFF2-40B4-BE49-F238E27FC236}">
                <a16:creationId xmlns:a16="http://schemas.microsoft.com/office/drawing/2014/main" id="{EAB268E4-21BC-00E3-B7E9-F4CAAB95C4BD}"/>
              </a:ext>
            </a:extLst>
          </p:cNvPr>
          <p:cNvPicPr>
            <a:picLocks noChangeAspect="1"/>
          </p:cNvPicPr>
          <p:nvPr/>
        </p:nvPicPr>
        <p:blipFill>
          <a:blip r:embed="rId4"/>
          <a:srcRect/>
          <a:stretch/>
        </p:blipFill>
        <p:spPr>
          <a:xfrm>
            <a:off x="1210663" y="4108868"/>
            <a:ext cx="2880610" cy="465276"/>
          </a:xfrm>
          <a:prstGeom prst="rect">
            <a:avLst/>
          </a:prstGeom>
        </p:spPr>
      </p:pic>
      <p:sp>
        <p:nvSpPr>
          <p:cNvPr id="14" name="TextBox 13">
            <a:extLst>
              <a:ext uri="{FF2B5EF4-FFF2-40B4-BE49-F238E27FC236}">
                <a16:creationId xmlns:a16="http://schemas.microsoft.com/office/drawing/2014/main" id="{8485D08E-115B-C2A4-BCEC-C30AE6455934}"/>
              </a:ext>
            </a:extLst>
          </p:cNvPr>
          <p:cNvSpPr txBox="1"/>
          <p:nvPr/>
        </p:nvSpPr>
        <p:spPr>
          <a:xfrm>
            <a:off x="7569590" y="3320746"/>
            <a:ext cx="2914772" cy="338554"/>
          </a:xfrm>
          <a:prstGeom prst="rect">
            <a:avLst/>
          </a:prstGeom>
          <a:noFill/>
        </p:spPr>
        <p:txBody>
          <a:bodyPr wrap="square" rtlCol="0">
            <a:spAutoFit/>
          </a:bodyPr>
          <a:lstStyle/>
          <a:p>
            <a:r>
              <a:rPr lang="en-US" sz="1600" b="1" dirty="0">
                <a:solidFill>
                  <a:schemeClr val="accent2">
                    <a:lumMod val="60000"/>
                    <a:lumOff val="40000"/>
                  </a:schemeClr>
                </a:solidFill>
              </a:rPr>
              <a:t> KNN:</a:t>
            </a:r>
            <a:endParaRPr lang="en-IN" sz="1600" b="1" dirty="0">
              <a:solidFill>
                <a:schemeClr val="accent2">
                  <a:lumMod val="60000"/>
                  <a:lumOff val="40000"/>
                </a:schemeClr>
              </a:solidFill>
            </a:endParaRPr>
          </a:p>
        </p:txBody>
      </p:sp>
      <p:pic>
        <p:nvPicPr>
          <p:cNvPr id="16" name="Picture 15">
            <a:extLst>
              <a:ext uri="{FF2B5EF4-FFF2-40B4-BE49-F238E27FC236}">
                <a16:creationId xmlns:a16="http://schemas.microsoft.com/office/drawing/2014/main" id="{479F10ED-96CC-1C05-7B3E-B3B495CD040C}"/>
              </a:ext>
            </a:extLst>
          </p:cNvPr>
          <p:cNvPicPr>
            <a:picLocks noChangeAspect="1"/>
          </p:cNvPicPr>
          <p:nvPr/>
        </p:nvPicPr>
        <p:blipFill>
          <a:blip r:embed="rId5"/>
          <a:srcRect/>
          <a:stretch/>
        </p:blipFill>
        <p:spPr>
          <a:xfrm>
            <a:off x="7751421" y="4160486"/>
            <a:ext cx="2057605" cy="351663"/>
          </a:xfrm>
          <a:prstGeom prst="rect">
            <a:avLst/>
          </a:prstGeom>
        </p:spPr>
      </p:pic>
    </p:spTree>
    <p:extLst>
      <p:ext uri="{BB962C8B-B14F-4D97-AF65-F5344CB8AC3E}">
        <p14:creationId xmlns:p14="http://schemas.microsoft.com/office/powerpoint/2010/main" val="1312075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3615-5E98-B89F-855F-57C04C168B2E}"/>
              </a:ext>
            </a:extLst>
          </p:cNvPr>
          <p:cNvSpPr>
            <a:spLocks noGrp="1"/>
          </p:cNvSpPr>
          <p:nvPr>
            <p:ph type="title"/>
          </p:nvPr>
        </p:nvSpPr>
        <p:spPr>
          <a:xfrm>
            <a:off x="1629156" y="1863307"/>
            <a:ext cx="8933688" cy="3364302"/>
          </a:xfrm>
        </p:spPr>
        <p:txBody>
          <a:bodyPr>
            <a:noAutofit/>
          </a:bodyPr>
          <a:lstStyle/>
          <a:p>
            <a:br>
              <a:rPr lang="en-US" sz="2400" dirty="0"/>
            </a:br>
            <a:br>
              <a:rPr lang="en-US" sz="2400" dirty="0"/>
            </a:br>
            <a:br>
              <a:rPr lang="en-US" sz="2400" dirty="0"/>
            </a:br>
            <a:r>
              <a:rPr lang="en-US" sz="2400" dirty="0"/>
              <a:t>PRESENTED BY:</a:t>
            </a:r>
            <a:br>
              <a:rPr lang="en-US" sz="2400" dirty="0"/>
            </a:br>
            <a:r>
              <a:rPr lang="en-US" sz="2400" dirty="0"/>
              <a:t>                                   NAME     :  S.PRANAV</a:t>
            </a:r>
            <a:br>
              <a:rPr lang="en-US" sz="2400" dirty="0"/>
            </a:br>
            <a:r>
              <a:rPr lang="en-US" sz="2400" dirty="0"/>
              <a:t>                                   HALL no  :  2203A52178</a:t>
            </a:r>
            <a:br>
              <a:rPr lang="en-US" sz="2400" dirty="0"/>
            </a:br>
            <a:r>
              <a:rPr lang="en-US" sz="2400" dirty="0"/>
              <a:t>                                       S.NO    :   49</a:t>
            </a:r>
            <a:br>
              <a:rPr lang="en-US" sz="2400" dirty="0"/>
            </a:br>
            <a:r>
              <a:rPr lang="en-US" sz="2400" dirty="0"/>
              <a:t>                                               TO:</a:t>
            </a:r>
            <a:br>
              <a:rPr lang="en-US" sz="2400" dirty="0"/>
            </a:br>
            <a:r>
              <a:rPr lang="en-US" sz="2400" dirty="0"/>
              <a:t>                                                          </a:t>
            </a:r>
            <a:r>
              <a:rPr lang="en-US" sz="2400" dirty="0">
                <a:solidFill>
                  <a:srgbClr val="FFC000"/>
                </a:solidFill>
              </a:rPr>
              <a:t>Ramesh</a:t>
            </a:r>
            <a:r>
              <a:rPr lang="en-US" sz="2400" dirty="0">
                <a:solidFill>
                  <a:schemeClr val="tx2">
                    <a:lumMod val="50000"/>
                  </a:schemeClr>
                </a:solidFill>
              </a:rPr>
              <a:t> </a:t>
            </a:r>
            <a:r>
              <a:rPr lang="en-US" sz="2400" dirty="0">
                <a:solidFill>
                  <a:srgbClr val="FFC000"/>
                </a:solidFill>
              </a:rPr>
              <a:t>Dadi SIR.</a:t>
            </a:r>
            <a:br>
              <a:rPr lang="en-US" sz="2400" dirty="0">
                <a:solidFill>
                  <a:srgbClr val="FFC000"/>
                </a:solidFill>
              </a:rPr>
            </a:br>
            <a:r>
              <a:rPr lang="en-US" sz="2400" dirty="0">
                <a:solidFill>
                  <a:srgbClr val="FFC000"/>
                </a:solidFill>
              </a:rPr>
              <a:t>	                                                     Faculty of STATML</a:t>
            </a:r>
            <a:br>
              <a:rPr lang="en-US" sz="6600" dirty="0">
                <a:solidFill>
                  <a:srgbClr val="FFC000"/>
                </a:solidFill>
              </a:rPr>
            </a:br>
            <a:r>
              <a:rPr lang="en-US" sz="6600" dirty="0">
                <a:solidFill>
                  <a:srgbClr val="FFC000"/>
                </a:solidFill>
              </a:rPr>
              <a:t>               </a:t>
            </a:r>
            <a:br>
              <a:rPr lang="en-US" sz="6600" dirty="0"/>
            </a:br>
            <a:endParaRPr lang="en-IN" sz="6600" dirty="0"/>
          </a:p>
        </p:txBody>
      </p:sp>
      <p:sp>
        <p:nvSpPr>
          <p:cNvPr id="3" name="Text Placeholder 2">
            <a:extLst>
              <a:ext uri="{FF2B5EF4-FFF2-40B4-BE49-F238E27FC236}">
                <a16:creationId xmlns:a16="http://schemas.microsoft.com/office/drawing/2014/main" id="{A6759186-5E57-CABF-EA97-75A7E28EB7C4}"/>
              </a:ext>
            </a:extLst>
          </p:cNvPr>
          <p:cNvSpPr>
            <a:spLocks noGrp="1"/>
          </p:cNvSpPr>
          <p:nvPr>
            <p:ph type="body" idx="1"/>
          </p:nvPr>
        </p:nvSpPr>
        <p:spPr/>
        <p:txBody>
          <a:bodyPr/>
          <a:lstStyle/>
          <a:p>
            <a:r>
              <a:rPr lang="en-IN" dirty="0"/>
              <a:t>SECTION : CSE(AI&amp;ML)AA SECTION.</a:t>
            </a:r>
          </a:p>
        </p:txBody>
      </p:sp>
    </p:spTree>
    <p:extLst>
      <p:ext uri="{BB962C8B-B14F-4D97-AF65-F5344CB8AC3E}">
        <p14:creationId xmlns:p14="http://schemas.microsoft.com/office/powerpoint/2010/main" val="2951880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4C545B-AB0F-312C-3FE6-D7CBA3A914A4}"/>
              </a:ext>
            </a:extLst>
          </p:cNvPr>
          <p:cNvSpPr txBox="1"/>
          <p:nvPr/>
        </p:nvSpPr>
        <p:spPr>
          <a:xfrm>
            <a:off x="465826" y="439947"/>
            <a:ext cx="11300604" cy="4817216"/>
          </a:xfrm>
          <a:prstGeom prst="rect">
            <a:avLst/>
          </a:prstGeom>
          <a:noFill/>
        </p:spPr>
        <p:txBody>
          <a:bodyPr wrap="square" rtlCol="0">
            <a:spAutoFit/>
          </a:bodyPr>
          <a:lstStyle/>
          <a:p>
            <a:r>
              <a:rPr lang="en-IN" dirty="0"/>
              <a:t>CONCLUSION:</a:t>
            </a:r>
          </a:p>
          <a:p>
            <a:pPr marL="1659890" marR="22225" indent="-6350" algn="l">
              <a:lnSpc>
                <a:spcPct val="110000"/>
              </a:lnSpc>
              <a:spcAft>
                <a:spcPts val="225"/>
              </a:spcAft>
            </a:pPr>
            <a:r>
              <a:rPr lang="en-IN" sz="1800" kern="100" dirty="0">
                <a:solidFill>
                  <a:srgbClr val="000000"/>
                </a:solidFill>
                <a:effectLst/>
                <a:latin typeface="Bell MT" panose="02020503060305020303" pitchFamily="18" charset="0"/>
                <a:ea typeface="Calibri" panose="020F0502020204030204" pitchFamily="34" charset="0"/>
              </a:rPr>
              <a:t> </a:t>
            </a:r>
            <a:endPar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endParaRPr>
          </a:p>
          <a:p>
            <a:pPr marL="1653540" marR="7620" indent="269875" algn="just">
              <a:lnSpc>
                <a:spcPct val="105000"/>
              </a:lnSpc>
              <a:spcAft>
                <a:spcPts val="955"/>
              </a:spcAft>
            </a:pP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From the above table we can see that the accuracy of all four algorithms before the applying bootstrapped method in that, The </a:t>
            </a:r>
            <a:r>
              <a:rPr lang="en-IN" sz="1800" kern="100" dirty="0" err="1">
                <a:solidFill>
                  <a:schemeClr val="accent3">
                    <a:lumMod val="60000"/>
                    <a:lumOff val="40000"/>
                  </a:schemeClr>
                </a:solidFill>
                <a:effectLst/>
                <a:latin typeface="Calibri" panose="020F0502020204030204" pitchFamily="34" charset="0"/>
                <a:ea typeface="Calibri" panose="020F0502020204030204" pitchFamily="34" charset="0"/>
              </a:rPr>
              <a:t>logestic</a:t>
            </a: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 regression model’s predictions given the Accuracy: 81.60%.</a:t>
            </a:r>
          </a:p>
          <a:p>
            <a:pPr marL="1653540" marR="7620" indent="-2540" algn="just">
              <a:lnSpc>
                <a:spcPct val="105000"/>
              </a:lnSpc>
              <a:spcAft>
                <a:spcPts val="955"/>
              </a:spcAft>
            </a:pP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The support vector regression model’s predictions given the Accuracy: 81.97</a:t>
            </a:r>
          </a:p>
          <a:p>
            <a:pPr marL="1653540" marR="7620" indent="-2540" algn="just">
              <a:lnSpc>
                <a:spcPct val="105000"/>
              </a:lnSpc>
              <a:spcAft>
                <a:spcPts val="955"/>
              </a:spcAft>
            </a:pP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The perceptron learning model given the accuracy: 70.50%</a:t>
            </a:r>
          </a:p>
          <a:p>
            <a:pPr marL="1653540" marR="7620" indent="-2540" algn="just">
              <a:lnSpc>
                <a:spcPct val="105000"/>
              </a:lnSpc>
              <a:spcAft>
                <a:spcPts val="955"/>
              </a:spcAft>
            </a:pP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The K-Nearest </a:t>
            </a:r>
            <a:r>
              <a:rPr lang="en-IN" sz="1800" kern="100" dirty="0" err="1">
                <a:solidFill>
                  <a:schemeClr val="accent3">
                    <a:lumMod val="60000"/>
                    <a:lumOff val="40000"/>
                  </a:schemeClr>
                </a:solidFill>
                <a:effectLst/>
                <a:latin typeface="Calibri" panose="020F0502020204030204" pitchFamily="34" charset="0"/>
                <a:ea typeface="Calibri" panose="020F0502020204030204" pitchFamily="34" charset="0"/>
              </a:rPr>
              <a:t>Neighbor</a:t>
            </a: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 (KNN) regression model given the Accuracy:79.50%</a:t>
            </a:r>
          </a:p>
          <a:p>
            <a:pPr marL="1653540" marR="7620" indent="-2540" algn="just">
              <a:lnSpc>
                <a:spcPct val="105000"/>
              </a:lnSpc>
              <a:spcAft>
                <a:spcPts val="955"/>
              </a:spcAft>
            </a:pP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From the data we can say that  the model support vector machine gave the highest accuracy percentage (</a:t>
            </a:r>
            <a:r>
              <a:rPr lang="en-IN" sz="1800" kern="100" dirty="0" err="1">
                <a:solidFill>
                  <a:schemeClr val="accent3">
                    <a:lumMod val="60000"/>
                    <a:lumOff val="40000"/>
                  </a:schemeClr>
                </a:solidFill>
                <a:effectLst/>
                <a:latin typeface="Calibri" panose="020F0502020204030204" pitchFamily="34" charset="0"/>
                <a:ea typeface="Calibri" panose="020F0502020204030204" pitchFamily="34" charset="0"/>
              </a:rPr>
              <a:t>i.e</a:t>
            </a: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 81.97%) so we can say the support vector machine model is the more </a:t>
            </a:r>
            <a:r>
              <a:rPr lang="en-IN" sz="1800" kern="100" dirty="0" err="1">
                <a:solidFill>
                  <a:schemeClr val="accent3">
                    <a:lumMod val="60000"/>
                    <a:lumOff val="40000"/>
                  </a:schemeClr>
                </a:solidFill>
                <a:effectLst/>
                <a:latin typeface="Calibri" panose="020F0502020204030204" pitchFamily="34" charset="0"/>
                <a:ea typeface="Calibri" panose="020F0502020204030204" pitchFamily="34" charset="0"/>
              </a:rPr>
              <a:t>accuracte</a:t>
            </a: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 compare to all three algorithms. So the model </a:t>
            </a:r>
            <a:r>
              <a:rPr lang="en-IN" sz="1800" kern="100" dirty="0" err="1">
                <a:solidFill>
                  <a:schemeClr val="accent3">
                    <a:lumMod val="60000"/>
                    <a:lumOff val="40000"/>
                  </a:schemeClr>
                </a:solidFill>
                <a:effectLst/>
                <a:latin typeface="Calibri" panose="020F0502020204030204" pitchFamily="34" charset="0"/>
                <a:ea typeface="Calibri" panose="020F0502020204030204" pitchFamily="34" charset="0"/>
              </a:rPr>
              <a:t>svm</a:t>
            </a: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 is best the machine learning algorithm to apply the credit card dataset. By applying SVM in real time problems this will help the bankers to find the </a:t>
            </a:r>
            <a:r>
              <a:rPr lang="en-IN" sz="1800" kern="100" dirty="0" err="1">
                <a:solidFill>
                  <a:schemeClr val="accent3">
                    <a:lumMod val="60000"/>
                    <a:lumOff val="40000"/>
                  </a:schemeClr>
                </a:solidFill>
                <a:effectLst/>
                <a:latin typeface="Calibri" panose="020F0502020204030204" pitchFamily="34" charset="0"/>
                <a:ea typeface="Calibri" panose="020F0502020204030204" pitchFamily="34" charset="0"/>
              </a:rPr>
              <a:t>faurd</a:t>
            </a: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 credit card client in seconds of time. BY this the </a:t>
            </a:r>
            <a:r>
              <a:rPr lang="en-IN" sz="1800" kern="100" dirty="0" err="1">
                <a:solidFill>
                  <a:schemeClr val="accent3">
                    <a:lumMod val="60000"/>
                    <a:lumOff val="40000"/>
                  </a:schemeClr>
                </a:solidFill>
                <a:effectLst/>
                <a:latin typeface="Calibri" panose="020F0502020204030204" pitchFamily="34" charset="0"/>
                <a:ea typeface="Calibri" panose="020F0502020204030204" pitchFamily="34" charset="0"/>
              </a:rPr>
              <a:t>empolyees</a:t>
            </a: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 in banks can save their time in finding a </a:t>
            </a:r>
            <a:r>
              <a:rPr lang="en-IN" sz="1800" kern="100" dirty="0" err="1">
                <a:solidFill>
                  <a:schemeClr val="accent3">
                    <a:lumMod val="60000"/>
                    <a:lumOff val="40000"/>
                  </a:schemeClr>
                </a:solidFill>
                <a:effectLst/>
                <a:latin typeface="Calibri" panose="020F0502020204030204" pitchFamily="34" charset="0"/>
                <a:ea typeface="Calibri" panose="020F0502020204030204" pitchFamily="34" charset="0"/>
              </a:rPr>
              <a:t>faurd</a:t>
            </a: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 credit card and also </a:t>
            </a:r>
            <a:r>
              <a:rPr lang="en-IN" sz="1800" kern="100" dirty="0" err="1">
                <a:solidFill>
                  <a:schemeClr val="accent3">
                    <a:lumMod val="60000"/>
                    <a:lumOff val="40000"/>
                  </a:schemeClr>
                </a:solidFill>
                <a:effectLst/>
                <a:latin typeface="Calibri" panose="020F0502020204030204" pitchFamily="34" charset="0"/>
                <a:ea typeface="Calibri" panose="020F0502020204030204" pitchFamily="34" charset="0"/>
              </a:rPr>
              <a:t>decresae</a:t>
            </a:r>
            <a:r>
              <a:rPr lang="en-IN" sz="1800" kern="100" dirty="0">
                <a:solidFill>
                  <a:schemeClr val="accent3">
                    <a:lumMod val="60000"/>
                    <a:lumOff val="40000"/>
                  </a:schemeClr>
                </a:solidFill>
                <a:effectLst/>
                <a:latin typeface="Calibri" panose="020F0502020204030204" pitchFamily="34" charset="0"/>
                <a:ea typeface="Calibri" panose="020F0502020204030204" pitchFamily="34" charset="0"/>
              </a:rPr>
              <a:t> their workload.</a:t>
            </a:r>
          </a:p>
          <a:p>
            <a:endParaRPr lang="en-IN" dirty="0"/>
          </a:p>
        </p:txBody>
      </p:sp>
    </p:spTree>
    <p:extLst>
      <p:ext uri="{BB962C8B-B14F-4D97-AF65-F5344CB8AC3E}">
        <p14:creationId xmlns:p14="http://schemas.microsoft.com/office/powerpoint/2010/main" val="2608628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B6369E-BC74-1FBF-139F-AC4101BBE3CC}"/>
              </a:ext>
            </a:extLst>
          </p:cNvPr>
          <p:cNvSpPr txBox="1"/>
          <p:nvPr/>
        </p:nvSpPr>
        <p:spPr>
          <a:xfrm>
            <a:off x="83820" y="373668"/>
            <a:ext cx="12024360" cy="4524315"/>
          </a:xfrm>
          <a:prstGeom prst="rect">
            <a:avLst/>
          </a:prstGeom>
          <a:noFill/>
        </p:spPr>
        <p:txBody>
          <a:bodyPr wrap="square" rtlCol="0">
            <a:spAutoFit/>
          </a:bodyPr>
          <a:lstStyle/>
          <a:p>
            <a:pPr algn="l"/>
            <a:endParaRPr lang="en-US" dirty="0">
              <a:solidFill>
                <a:schemeClr val="accent2">
                  <a:lumMod val="20000"/>
                  <a:lumOff val="80000"/>
                </a:schemeClr>
              </a:solidFill>
              <a:latin typeface="Söhne"/>
            </a:endParaRPr>
          </a:p>
          <a:p>
            <a:pPr algn="l"/>
            <a:r>
              <a:rPr lang="en-US" i="0" dirty="0">
                <a:solidFill>
                  <a:schemeClr val="accent2">
                    <a:lumMod val="20000"/>
                    <a:lumOff val="80000"/>
                  </a:schemeClr>
                </a:solidFill>
                <a:effectLst/>
                <a:latin typeface="Söhne"/>
              </a:rPr>
              <a:t>1.Overall Objective:</a:t>
            </a:r>
          </a:p>
          <a:p>
            <a:pPr marL="742950" lvl="1" indent="-285750" algn="l">
              <a:buFont typeface="+mj-lt"/>
              <a:buAutoNum type="arabicPeriod"/>
            </a:pPr>
            <a:r>
              <a:rPr lang="en-US" i="0" dirty="0">
                <a:solidFill>
                  <a:schemeClr val="accent2">
                    <a:lumMod val="20000"/>
                    <a:lumOff val="80000"/>
                  </a:schemeClr>
                </a:solidFill>
                <a:effectLst/>
                <a:latin typeface="Söhne"/>
              </a:rPr>
              <a:t>The primary goal of this analysis is to predict whether credit card holders are likely to default on their payments in the following month based on various features.</a:t>
            </a:r>
          </a:p>
          <a:p>
            <a:pPr marL="742950" lvl="1" indent="-285750" algn="l">
              <a:buFont typeface="+mj-lt"/>
              <a:buAutoNum type="arabicPeriod"/>
            </a:pPr>
            <a:r>
              <a:rPr lang="en-US" i="0" dirty="0">
                <a:solidFill>
                  <a:schemeClr val="accent2">
                    <a:lumMod val="20000"/>
                    <a:lumOff val="80000"/>
                  </a:schemeClr>
                </a:solidFill>
                <a:effectLst/>
                <a:latin typeface="Söhne"/>
              </a:rPr>
              <a:t>Machine learning models are trained and evaluated to assist financial institutions in managing credit risk, making informed lending decisions, and reducing potential losses.</a:t>
            </a:r>
          </a:p>
          <a:p>
            <a:pPr algn="l">
              <a:buFont typeface="+mj-lt"/>
              <a:buAutoNum type="arabicPeriod"/>
            </a:pPr>
            <a:r>
              <a:rPr lang="en-US" i="0" dirty="0">
                <a:solidFill>
                  <a:schemeClr val="accent3">
                    <a:lumMod val="75000"/>
                  </a:schemeClr>
                </a:solidFill>
                <a:effectLst/>
                <a:latin typeface="Söhne"/>
              </a:rPr>
              <a:t>Data Splitting and Scaling:</a:t>
            </a:r>
          </a:p>
          <a:p>
            <a:pPr marL="742950" lvl="1" indent="-285750" algn="l">
              <a:buFont typeface="+mj-lt"/>
              <a:buAutoNum type="arabicPeriod"/>
            </a:pPr>
            <a:r>
              <a:rPr lang="en-US" i="0" dirty="0">
                <a:solidFill>
                  <a:schemeClr val="accent3">
                    <a:lumMod val="75000"/>
                  </a:schemeClr>
                </a:solidFill>
                <a:effectLst/>
                <a:latin typeface="Söhne"/>
              </a:rPr>
              <a:t>The dataset was split into training and testing sets to assess model generalization.</a:t>
            </a:r>
          </a:p>
          <a:p>
            <a:pPr marL="742950" lvl="1" indent="-285750" algn="l">
              <a:buFont typeface="+mj-lt"/>
              <a:buAutoNum type="arabicPeriod"/>
            </a:pPr>
            <a:r>
              <a:rPr lang="en-US" i="0" dirty="0">
                <a:solidFill>
                  <a:schemeClr val="accent3">
                    <a:lumMod val="75000"/>
                  </a:schemeClr>
                </a:solidFill>
                <a:effectLst/>
                <a:latin typeface="Söhne"/>
              </a:rPr>
              <a:t>Feature scaling was applied to standardize the data and improve model performance.</a:t>
            </a:r>
          </a:p>
          <a:p>
            <a:pPr algn="l">
              <a:buFont typeface="+mj-lt"/>
              <a:buAutoNum type="arabicPeriod"/>
            </a:pPr>
            <a:r>
              <a:rPr lang="en-US" b="1" i="0" dirty="0">
                <a:solidFill>
                  <a:schemeClr val="accent2">
                    <a:lumMod val="60000"/>
                    <a:lumOff val="40000"/>
                  </a:schemeClr>
                </a:solidFill>
                <a:effectLst/>
                <a:latin typeface="Söhne"/>
              </a:rPr>
              <a:t>Future Improvements:</a:t>
            </a:r>
            <a:endParaRPr lang="en-US" b="0" i="0" dirty="0">
              <a:solidFill>
                <a:schemeClr val="accent2">
                  <a:lumMod val="60000"/>
                  <a:lumOff val="40000"/>
                </a:schemeClr>
              </a:solidFill>
              <a:effectLst/>
              <a:latin typeface="Söhne"/>
            </a:endParaRPr>
          </a:p>
          <a:p>
            <a:pPr marL="742950" lvl="1" indent="-285750" algn="l">
              <a:buFont typeface="+mj-lt"/>
              <a:buAutoNum type="arabicPeriod"/>
            </a:pPr>
            <a:r>
              <a:rPr lang="en-US" b="0" i="0" dirty="0">
                <a:solidFill>
                  <a:schemeClr val="accent2">
                    <a:lumMod val="60000"/>
                    <a:lumOff val="40000"/>
                  </a:schemeClr>
                </a:solidFill>
                <a:effectLst/>
                <a:latin typeface="Söhne"/>
              </a:rPr>
              <a:t>Further analysis and model tuning can be performed to enhance prediction accuracy.</a:t>
            </a:r>
          </a:p>
          <a:p>
            <a:pPr marL="742950" lvl="1" indent="-285750" algn="l">
              <a:buFont typeface="+mj-lt"/>
              <a:buAutoNum type="arabicPeriod"/>
            </a:pPr>
            <a:r>
              <a:rPr lang="en-US" b="0" i="0" dirty="0">
                <a:solidFill>
                  <a:schemeClr val="accent2">
                    <a:lumMod val="60000"/>
                    <a:lumOff val="40000"/>
                  </a:schemeClr>
                </a:solidFill>
                <a:effectLst/>
                <a:latin typeface="Söhne"/>
              </a:rPr>
              <a:t>Additional classification algorithms and feature engineering techniques can be explored to improve model robustness.</a:t>
            </a:r>
          </a:p>
          <a:p>
            <a:pPr algn="l"/>
            <a:r>
              <a:rPr lang="en-US" b="0" i="0" dirty="0">
                <a:solidFill>
                  <a:srgbClr val="374151"/>
                </a:solidFill>
                <a:effectLst/>
                <a:latin typeface="Söhne"/>
              </a:rPr>
              <a:t>In </a:t>
            </a:r>
            <a:r>
              <a:rPr lang="en-US" b="0" i="0" dirty="0">
                <a:solidFill>
                  <a:schemeClr val="accent4">
                    <a:lumMod val="40000"/>
                    <a:lumOff val="60000"/>
                  </a:schemeClr>
                </a:solidFill>
                <a:effectLst/>
                <a:latin typeface="Söhne"/>
              </a:rPr>
              <a:t>summary, this analysis showcases the use of machine learning to predict credit card defaults based on customer attributes and payment history. The provided code serves as a starting point for credit risk assessment, but further refinement and evaluation are essential to build a reliable predictive model for real-world applications.</a:t>
            </a:r>
          </a:p>
          <a:p>
            <a:endParaRPr lang="en-IN" dirty="0"/>
          </a:p>
        </p:txBody>
      </p:sp>
    </p:spTree>
    <p:extLst>
      <p:ext uri="{BB962C8B-B14F-4D97-AF65-F5344CB8AC3E}">
        <p14:creationId xmlns:p14="http://schemas.microsoft.com/office/powerpoint/2010/main" val="3136903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413C-F321-1089-B677-B8B67442CE80}"/>
              </a:ext>
            </a:extLst>
          </p:cNvPr>
          <p:cNvSpPr>
            <a:spLocks noGrp="1"/>
          </p:cNvSpPr>
          <p:nvPr>
            <p:ph type="title"/>
          </p:nvPr>
        </p:nvSpPr>
        <p:spPr/>
        <p:txBody>
          <a:bodyPr/>
          <a:lstStyle/>
          <a:p>
            <a:r>
              <a:rPr lang="en-US" dirty="0"/>
              <a:t>THANK YOU.</a:t>
            </a:r>
            <a:endParaRPr lang="en-IN" dirty="0"/>
          </a:p>
        </p:txBody>
      </p:sp>
      <p:sp>
        <p:nvSpPr>
          <p:cNvPr id="3" name="Text Placeholder 2">
            <a:extLst>
              <a:ext uri="{FF2B5EF4-FFF2-40B4-BE49-F238E27FC236}">
                <a16:creationId xmlns:a16="http://schemas.microsoft.com/office/drawing/2014/main" id="{1E70AE04-8474-8B52-CAF5-2022EEE9FA8E}"/>
              </a:ext>
            </a:extLst>
          </p:cNvPr>
          <p:cNvSpPr>
            <a:spLocks noGrp="1"/>
          </p:cNvSpPr>
          <p:nvPr>
            <p:ph type="body" idx="1"/>
          </p:nvPr>
        </p:nvSpPr>
        <p:spPr/>
        <p:txBody>
          <a:bodyPr>
            <a:scene3d>
              <a:camera prst="orthographicFront"/>
              <a:lightRig rig="threePt" dir="t"/>
            </a:scene3d>
            <a:sp3d>
              <a:bevelB w="69850" h="69850" prst="divot"/>
            </a:sp3d>
          </a:bodyPr>
          <a:lstStyle/>
          <a:p>
            <a:r>
              <a:rPr lang="en-US" dirty="0"/>
              <a:t>GITHUB LINK: https://github.com/solthipranav/review-.git</a:t>
            </a:r>
          </a:p>
        </p:txBody>
      </p:sp>
    </p:spTree>
    <p:extLst>
      <p:ext uri="{BB962C8B-B14F-4D97-AF65-F5344CB8AC3E}">
        <p14:creationId xmlns:p14="http://schemas.microsoft.com/office/powerpoint/2010/main" val="1583518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8C38D-A104-6297-7868-B24D95921389}"/>
              </a:ext>
            </a:extLst>
          </p:cNvPr>
          <p:cNvSpPr txBox="1"/>
          <p:nvPr/>
        </p:nvSpPr>
        <p:spPr>
          <a:xfrm>
            <a:off x="776377" y="612475"/>
            <a:ext cx="10739887" cy="1446550"/>
          </a:xfrm>
          <a:prstGeom prst="rect">
            <a:avLst/>
          </a:prstGeom>
          <a:noFill/>
        </p:spPr>
        <p:txBody>
          <a:bodyPr wrap="square" rtlCol="0">
            <a:spAutoFit/>
          </a:bodyPr>
          <a:lstStyle/>
          <a:p>
            <a:r>
              <a:rPr lang="en-US" sz="2800" dirty="0">
                <a:solidFill>
                  <a:schemeClr val="accent6">
                    <a:lumMod val="60000"/>
                    <a:lumOff val="40000"/>
                  </a:schemeClr>
                </a:solidFill>
              </a:rPr>
              <a:t>                          </a:t>
            </a:r>
            <a:r>
              <a:rPr lang="en-US" sz="2800" b="1" dirty="0">
                <a:solidFill>
                  <a:schemeClr val="accent6">
                    <a:lumMod val="60000"/>
                    <a:lumOff val="40000"/>
                  </a:schemeClr>
                </a:solidFill>
              </a:rPr>
              <a:t>INTRODUCTION ABOUT PROJECT</a:t>
            </a:r>
            <a:r>
              <a:rPr lang="en-US" sz="2800" dirty="0">
                <a:solidFill>
                  <a:schemeClr val="accent6">
                    <a:lumMod val="60000"/>
                    <a:lumOff val="40000"/>
                  </a:schemeClr>
                </a:solidFill>
              </a:rPr>
              <a:t>:</a:t>
            </a:r>
          </a:p>
          <a:p>
            <a:r>
              <a:rPr lang="en-US" sz="2400" b="1" dirty="0">
                <a:solidFill>
                  <a:srgbClr val="00B050"/>
                </a:solidFill>
              </a:rPr>
              <a:t>PROBLEM STATEMENT</a:t>
            </a:r>
            <a:r>
              <a:rPr lang="en-US" dirty="0"/>
              <a:t>: “Build a machine learning model to predict credit card payment defaults using customer payment history dataset and demographic information, aiding in risk assessment and portfolio management for a financial institution”.</a:t>
            </a:r>
          </a:p>
        </p:txBody>
      </p:sp>
      <p:sp>
        <p:nvSpPr>
          <p:cNvPr id="6" name="TextBox 5">
            <a:extLst>
              <a:ext uri="{FF2B5EF4-FFF2-40B4-BE49-F238E27FC236}">
                <a16:creationId xmlns:a16="http://schemas.microsoft.com/office/drawing/2014/main" id="{013585AF-53B5-4F76-FBF1-B97B0B27FA09}"/>
              </a:ext>
            </a:extLst>
          </p:cNvPr>
          <p:cNvSpPr txBox="1"/>
          <p:nvPr/>
        </p:nvSpPr>
        <p:spPr>
          <a:xfrm>
            <a:off x="1104181" y="2294626"/>
            <a:ext cx="9989389" cy="2954655"/>
          </a:xfrm>
          <a:prstGeom prst="rect">
            <a:avLst/>
          </a:prstGeom>
          <a:noFill/>
        </p:spPr>
        <p:txBody>
          <a:bodyPr wrap="square" rtlCol="0">
            <a:spAutoFit/>
          </a:bodyPr>
          <a:lstStyle/>
          <a:p>
            <a:r>
              <a:rPr lang="en-US" sz="2400" b="1" dirty="0">
                <a:solidFill>
                  <a:schemeClr val="accent1">
                    <a:lumMod val="20000"/>
                    <a:lumOff val="80000"/>
                  </a:schemeClr>
                </a:solidFill>
              </a:rPr>
              <a:t>ABOUT DATASET</a:t>
            </a:r>
            <a:r>
              <a:rPr lang="en-US" dirty="0"/>
              <a:t>: Certainly! The "Default Credit Card" dataset is a collection of information about credit card holders. It includes details such as their credit limit, age, gender, education level, and past payment history. The dataset also indicates whether each cardholder defaulted on their payment in the following month.</a:t>
            </a:r>
          </a:p>
          <a:p>
            <a:endParaRPr lang="en-US" dirty="0"/>
          </a:p>
          <a:p>
            <a:r>
              <a:rPr lang="en-US" dirty="0"/>
              <a:t>The main goal of using this dataset is to create a predictive model that can help determine which credit card holders are likely to default on their next payment. This model can be valuable for financial institutions to assess and manage credit risk, assign credit scores, and make informed decisions about lending and managing credit card accounts.</a:t>
            </a:r>
            <a:endParaRPr lang="en-IN" dirty="0"/>
          </a:p>
        </p:txBody>
      </p:sp>
    </p:spTree>
    <p:extLst>
      <p:ext uri="{BB962C8B-B14F-4D97-AF65-F5344CB8AC3E}">
        <p14:creationId xmlns:p14="http://schemas.microsoft.com/office/powerpoint/2010/main" val="191118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3EAB-72F7-F18E-AA04-25BFFCBF44F0}"/>
              </a:ext>
            </a:extLst>
          </p:cNvPr>
          <p:cNvSpPr txBox="1"/>
          <p:nvPr/>
        </p:nvSpPr>
        <p:spPr>
          <a:xfrm>
            <a:off x="405441" y="353683"/>
            <a:ext cx="11309231" cy="6524863"/>
          </a:xfrm>
          <a:prstGeom prst="rect">
            <a:avLst/>
          </a:prstGeom>
          <a:noFill/>
        </p:spPr>
        <p:txBody>
          <a:bodyPr wrap="square" rtlCol="0">
            <a:spAutoFit/>
          </a:bodyPr>
          <a:lstStyle/>
          <a:p>
            <a:r>
              <a:rPr lang="en-US" sz="1600" b="1" dirty="0"/>
              <a:t>Certainly! Here's a simple description of each feature in the "Default Credit Card" dataset</a:t>
            </a:r>
            <a:r>
              <a:rPr lang="en-US" sz="1600" dirty="0"/>
              <a:t>:</a:t>
            </a:r>
          </a:p>
          <a:p>
            <a:endParaRPr lang="en-US" sz="1600" dirty="0"/>
          </a:p>
          <a:p>
            <a:pPr algn="just"/>
            <a:r>
              <a:rPr lang="en-US" sz="1600" dirty="0">
                <a:solidFill>
                  <a:schemeClr val="accent6">
                    <a:lumMod val="40000"/>
                    <a:lumOff val="60000"/>
                  </a:schemeClr>
                </a:solidFill>
              </a:rPr>
              <a:t>1. LIMIT_BAL: This represents the credit card holder's credit limit, which is the maximum amount they can borrow.</a:t>
            </a:r>
          </a:p>
          <a:p>
            <a:pPr algn="just"/>
            <a:endParaRPr lang="en-US" sz="1600" dirty="0">
              <a:solidFill>
                <a:schemeClr val="accent6">
                  <a:lumMod val="40000"/>
                  <a:lumOff val="60000"/>
                </a:schemeClr>
              </a:solidFill>
            </a:endParaRPr>
          </a:p>
          <a:p>
            <a:pPr algn="just"/>
            <a:r>
              <a:rPr lang="en-US" sz="1600" dirty="0">
                <a:solidFill>
                  <a:schemeClr val="accent6">
                    <a:lumMod val="40000"/>
                    <a:lumOff val="60000"/>
                  </a:schemeClr>
                </a:solidFill>
              </a:rPr>
              <a:t>2. SEX: This indicates the gender of the cardholder (1 for male, 2 for female).</a:t>
            </a:r>
          </a:p>
          <a:p>
            <a:pPr algn="just"/>
            <a:endParaRPr lang="en-US" sz="1600" dirty="0">
              <a:solidFill>
                <a:schemeClr val="accent6">
                  <a:lumMod val="40000"/>
                  <a:lumOff val="60000"/>
                </a:schemeClr>
              </a:solidFill>
            </a:endParaRPr>
          </a:p>
          <a:p>
            <a:pPr algn="just"/>
            <a:r>
              <a:rPr lang="en-US" sz="1600" dirty="0">
                <a:solidFill>
                  <a:schemeClr val="accent6">
                    <a:lumMod val="40000"/>
                    <a:lumOff val="60000"/>
                  </a:schemeClr>
                </a:solidFill>
              </a:rPr>
              <a:t>3. </a:t>
            </a:r>
            <a:r>
              <a:rPr lang="en-US" sz="1600" dirty="0" err="1">
                <a:solidFill>
                  <a:schemeClr val="accent6">
                    <a:lumMod val="40000"/>
                    <a:lumOff val="60000"/>
                  </a:schemeClr>
                </a:solidFill>
              </a:rPr>
              <a:t>EDUCATION:This</a:t>
            </a:r>
            <a:r>
              <a:rPr lang="en-US" sz="1600" dirty="0">
                <a:solidFill>
                  <a:schemeClr val="accent6">
                    <a:lumMod val="40000"/>
                    <a:lumOff val="60000"/>
                  </a:schemeClr>
                </a:solidFill>
              </a:rPr>
              <a:t> shows the education level of the cardholder (1 for graduate school, 2 for university, 3 for high school, 4 for others).</a:t>
            </a:r>
          </a:p>
          <a:p>
            <a:pPr algn="just"/>
            <a:endParaRPr lang="en-US" sz="1600" dirty="0">
              <a:solidFill>
                <a:schemeClr val="accent6">
                  <a:lumMod val="40000"/>
                  <a:lumOff val="60000"/>
                </a:schemeClr>
              </a:solidFill>
            </a:endParaRPr>
          </a:p>
          <a:p>
            <a:pPr algn="just"/>
            <a:r>
              <a:rPr lang="en-US" sz="1600" dirty="0">
                <a:solidFill>
                  <a:schemeClr val="accent6">
                    <a:lumMod val="40000"/>
                    <a:lumOff val="60000"/>
                  </a:schemeClr>
                </a:solidFill>
              </a:rPr>
              <a:t>4. MARRIAGE: It specifies the marital status of the cardholder (1 for married, 2 for single, 3 for others).</a:t>
            </a:r>
          </a:p>
          <a:p>
            <a:pPr algn="just"/>
            <a:endParaRPr lang="en-US" sz="1600" dirty="0">
              <a:solidFill>
                <a:schemeClr val="accent6">
                  <a:lumMod val="40000"/>
                  <a:lumOff val="60000"/>
                </a:schemeClr>
              </a:solidFill>
            </a:endParaRPr>
          </a:p>
          <a:p>
            <a:pPr algn="just"/>
            <a:r>
              <a:rPr lang="en-US" sz="1600" dirty="0">
                <a:solidFill>
                  <a:schemeClr val="accent6">
                    <a:lumMod val="40000"/>
                    <a:lumOff val="60000"/>
                  </a:schemeClr>
                </a:solidFill>
              </a:rPr>
              <a:t>5. AGE: This is the age of the cardholder, indicating how old they are.</a:t>
            </a:r>
          </a:p>
          <a:p>
            <a:pPr algn="just"/>
            <a:endParaRPr lang="en-US" sz="1600" dirty="0">
              <a:solidFill>
                <a:schemeClr val="accent6">
                  <a:lumMod val="40000"/>
                  <a:lumOff val="60000"/>
                </a:schemeClr>
              </a:solidFill>
            </a:endParaRPr>
          </a:p>
          <a:p>
            <a:pPr algn="just"/>
            <a:r>
              <a:rPr lang="en-US" sz="1600" dirty="0">
                <a:solidFill>
                  <a:schemeClr val="accent6">
                    <a:lumMod val="40000"/>
                    <a:lumOff val="60000"/>
                  </a:schemeClr>
                </a:solidFill>
              </a:rPr>
              <a:t>6. PAY_0 to PAY_6:** These columns represent the repayment status for the last six months. PAY_0 is the most recent month, and PAY_6 is the sixth month ago. The values indicate the payment delay status (-1 = pay duly, 1 = payment delay for one month, 2 = payment delay for two months, ..., 9 = payment delay for nine months or more).</a:t>
            </a:r>
          </a:p>
          <a:p>
            <a:pPr algn="just"/>
            <a:endParaRPr lang="en-US" sz="1600" dirty="0">
              <a:solidFill>
                <a:schemeClr val="accent6">
                  <a:lumMod val="40000"/>
                  <a:lumOff val="60000"/>
                </a:schemeClr>
              </a:solidFill>
            </a:endParaRPr>
          </a:p>
          <a:p>
            <a:pPr algn="just"/>
            <a:r>
              <a:rPr lang="en-US" sz="1600" dirty="0">
                <a:solidFill>
                  <a:schemeClr val="accent6">
                    <a:lumMod val="40000"/>
                    <a:lumOff val="60000"/>
                  </a:schemeClr>
                </a:solidFill>
              </a:rPr>
              <a:t>7. BILL_AMT1 to BILL_AMT6:** These columns represent the bill statement amount for the last six months. Similar to PAY_0 to PAY_6, BILL_AMT1 is the most recent month's bill, and BILL_AMT6 is the sixth month ago.</a:t>
            </a:r>
          </a:p>
          <a:p>
            <a:pPr algn="just"/>
            <a:endParaRPr lang="en-US" sz="1600" dirty="0">
              <a:solidFill>
                <a:schemeClr val="accent6">
                  <a:lumMod val="40000"/>
                  <a:lumOff val="60000"/>
                </a:schemeClr>
              </a:solidFill>
            </a:endParaRPr>
          </a:p>
          <a:p>
            <a:pPr algn="just"/>
            <a:r>
              <a:rPr lang="en-US" sz="1600" dirty="0">
                <a:solidFill>
                  <a:schemeClr val="accent6">
                    <a:lumMod val="40000"/>
                    <a:lumOff val="60000"/>
                  </a:schemeClr>
                </a:solidFill>
              </a:rPr>
              <a:t>8. PAY_AMT1 to PAY_AMT6:** These columns represent the amount of previous payment for the last six months. PAY_AMT1 is the most recent month's payment, and PAY_AMT6 is the sixth month ago.</a:t>
            </a:r>
          </a:p>
          <a:p>
            <a:pPr algn="just"/>
            <a:endParaRPr lang="en-US" sz="1600" dirty="0">
              <a:solidFill>
                <a:schemeClr val="accent6">
                  <a:lumMod val="40000"/>
                  <a:lumOff val="60000"/>
                </a:schemeClr>
              </a:solidFill>
            </a:endParaRPr>
          </a:p>
          <a:p>
            <a:pPr algn="just"/>
            <a:r>
              <a:rPr lang="en-US" sz="1600" dirty="0">
                <a:solidFill>
                  <a:schemeClr val="accent6">
                    <a:lumMod val="40000"/>
                    <a:lumOff val="60000"/>
                  </a:schemeClr>
                </a:solidFill>
              </a:rPr>
              <a:t>9. default </a:t>
            </a:r>
            <a:r>
              <a:rPr lang="en-US" sz="1600" dirty="0" err="1">
                <a:solidFill>
                  <a:schemeClr val="accent6">
                    <a:lumMod val="40000"/>
                    <a:lumOff val="60000"/>
                  </a:schemeClr>
                </a:solidFill>
              </a:rPr>
              <a:t>payment_next_month:This</a:t>
            </a:r>
            <a:r>
              <a:rPr lang="en-US" sz="1600" dirty="0">
                <a:solidFill>
                  <a:schemeClr val="accent6">
                    <a:lumMod val="40000"/>
                    <a:lumOff val="60000"/>
                  </a:schemeClr>
                </a:solidFill>
              </a:rPr>
              <a:t> is the target variable, indicating whether the cardholder defaulted on their payment in the following </a:t>
            </a:r>
            <a:r>
              <a:rPr lang="en-US" dirty="0">
                <a:solidFill>
                  <a:schemeClr val="accent6">
                    <a:lumMod val="40000"/>
                    <a:lumOff val="60000"/>
                  </a:schemeClr>
                </a:solidFill>
              </a:rPr>
              <a:t>month.</a:t>
            </a:r>
            <a:endParaRPr lang="en-IN" dirty="0">
              <a:solidFill>
                <a:schemeClr val="accent6">
                  <a:lumMod val="40000"/>
                  <a:lumOff val="60000"/>
                </a:schemeClr>
              </a:solidFill>
            </a:endParaRPr>
          </a:p>
        </p:txBody>
      </p:sp>
    </p:spTree>
    <p:extLst>
      <p:ext uri="{BB962C8B-B14F-4D97-AF65-F5344CB8AC3E}">
        <p14:creationId xmlns:p14="http://schemas.microsoft.com/office/powerpoint/2010/main" val="47079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DC20-267A-6E31-1FB7-7AA88359F443}"/>
              </a:ext>
            </a:extLst>
          </p:cNvPr>
          <p:cNvSpPr>
            <a:spLocks noGrp="1"/>
          </p:cNvSpPr>
          <p:nvPr>
            <p:ph type="title"/>
          </p:nvPr>
        </p:nvSpPr>
        <p:spPr>
          <a:xfrm>
            <a:off x="0" y="159798"/>
            <a:ext cx="10515600" cy="1003178"/>
          </a:xfrm>
        </p:spPr>
        <p:txBody>
          <a:bodyPr>
            <a:normAutofit/>
          </a:bodyPr>
          <a:lstStyle/>
          <a:p>
            <a:pPr algn="just"/>
            <a:r>
              <a:rPr lang="en-IN" dirty="0"/>
              <a:t>ABOUT TARGET VARIABLES:</a:t>
            </a:r>
          </a:p>
        </p:txBody>
      </p:sp>
      <p:sp>
        <p:nvSpPr>
          <p:cNvPr id="4" name="Rectangle 1">
            <a:extLst>
              <a:ext uri="{FF2B5EF4-FFF2-40B4-BE49-F238E27FC236}">
                <a16:creationId xmlns:a16="http://schemas.microsoft.com/office/drawing/2014/main" id="{49C40973-1174-6FAA-A244-B756D3E71969}"/>
              </a:ext>
            </a:extLst>
          </p:cNvPr>
          <p:cNvSpPr>
            <a:spLocks noGrp="1" noChangeArrowheads="1"/>
          </p:cNvSpPr>
          <p:nvPr>
            <p:ph type="body" idx="1"/>
          </p:nvPr>
        </p:nvSpPr>
        <p:spPr bwMode="auto">
          <a:xfrm>
            <a:off x="186431" y="1012696"/>
            <a:ext cx="19643739" cy="483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2"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The target variable, also known as the dependent variable or response variable, is a crucial </a:t>
            </a:r>
            <a:r>
              <a:rPr kumimoji="0" lang="en-US" altLang="en-US" sz="2000" b="1" i="0" u="none" strike="noStrike" cap="none" normalizeH="0" baseline="0" dirty="0">
                <a:ln>
                  <a:noFill/>
                </a:ln>
                <a:solidFill>
                  <a:schemeClr val="tx1"/>
                </a:solidFill>
                <a:effectLst/>
                <a:latin typeface="Söhne"/>
              </a:rPr>
              <a:t>component</a:t>
            </a:r>
            <a:r>
              <a:rPr kumimoji="0" lang="en-US" altLang="en-US" sz="2000" b="0" i="0" u="none" strike="noStrike" cap="none" normalizeH="0" baseline="0" dirty="0">
                <a:ln>
                  <a:noFill/>
                </a:ln>
                <a:solidFill>
                  <a:schemeClr val="tx1"/>
                </a:solidFill>
                <a:effectLst/>
                <a:latin typeface="Söhne"/>
              </a:rPr>
              <a:t> in a dataset used for machine learning. It represents the outcome or the variable that you want to predict or understand based on the other variables (features) in the dataset.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In the "Default Credit Card" dataset, the target variable is named "default </a:t>
            </a:r>
            <a:r>
              <a:rPr kumimoji="0" lang="en-US" altLang="en-US" sz="2000" b="0" i="0" u="none" strike="noStrike" cap="none" normalizeH="0" baseline="0" dirty="0" err="1">
                <a:ln>
                  <a:noFill/>
                </a:ln>
                <a:solidFill>
                  <a:schemeClr val="tx1"/>
                </a:solidFill>
                <a:effectLst/>
                <a:latin typeface="Söhne"/>
              </a:rPr>
              <a:t>payment_next_month</a:t>
            </a:r>
            <a:r>
              <a:rPr kumimoji="0" lang="en-US" altLang="en-US" sz="2000" b="0" i="0" u="none" strike="noStrike" cap="none" normalizeH="0" baseline="0" dirty="0">
                <a:ln>
                  <a:noFill/>
                </a:ln>
                <a:solidFill>
                  <a:schemeClr val="tx1"/>
                </a:solidFill>
                <a:effectLst/>
                <a:latin typeface="Söhne"/>
              </a:rPr>
              <a:t>." It indicates whether a credit card holder defaulted on their payment in the following month. This binary variable takes on two values: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öhne"/>
              </a:rPr>
              <a:t>1:</a:t>
            </a:r>
            <a:r>
              <a:rPr kumimoji="0" lang="en-US" altLang="en-US" sz="2000" b="0" i="0" u="none" strike="noStrike" cap="none" normalizeH="0" baseline="0" dirty="0">
                <a:ln>
                  <a:noFill/>
                </a:ln>
                <a:solidFill>
                  <a:schemeClr val="tx1"/>
                </a:solidFill>
                <a:effectLst/>
                <a:latin typeface="Söhne"/>
              </a:rPr>
              <a:t> Indicates that the cardholder defaulted on their payment in the following month.</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öhne"/>
              </a:rPr>
              <a:t>0:</a:t>
            </a:r>
            <a:r>
              <a:rPr kumimoji="0" lang="en-US" altLang="en-US" sz="2000" b="0" i="0" u="none" strike="noStrike" cap="none" normalizeH="0" baseline="0" dirty="0">
                <a:ln>
                  <a:noFill/>
                </a:ln>
                <a:solidFill>
                  <a:schemeClr val="tx1"/>
                </a:solidFill>
                <a:effectLst/>
                <a:latin typeface="Söhne"/>
              </a:rPr>
              <a:t> Indicates that the cardholder did not default on their payment in the following month.</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The goal when working with this dataset is to use the other features (credit limit, age, education, payment history, etc.) to build a predictive model that can accurately predict whether a credit card holder will default (1) or not (0) in the next month. The target variable is essential because it's what you want your machine learning model to learn and make predictions about.</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chemeClr val="tx1"/>
                </a:solidFill>
                <a:effectLst/>
              </a:rPr>
            </a:b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4420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2FD28-EB83-2B67-3705-A914FD945096}"/>
              </a:ext>
            </a:extLst>
          </p:cNvPr>
          <p:cNvSpPr>
            <a:spLocks noGrp="1"/>
          </p:cNvSpPr>
          <p:nvPr>
            <p:ph type="title"/>
          </p:nvPr>
        </p:nvSpPr>
        <p:spPr>
          <a:xfrm>
            <a:off x="155275" y="114960"/>
            <a:ext cx="11095008" cy="402626"/>
          </a:xfrm>
        </p:spPr>
        <p:txBody>
          <a:bodyPr>
            <a:normAutofit fontScale="90000"/>
          </a:bodyPr>
          <a:lstStyle/>
          <a:p>
            <a:r>
              <a:rPr lang="en-IN" b="1" dirty="0"/>
              <a:t>CLASSIFICATION:</a:t>
            </a:r>
          </a:p>
        </p:txBody>
      </p:sp>
      <p:sp>
        <p:nvSpPr>
          <p:cNvPr id="3" name="Content Placeholder 2">
            <a:extLst>
              <a:ext uri="{FF2B5EF4-FFF2-40B4-BE49-F238E27FC236}">
                <a16:creationId xmlns:a16="http://schemas.microsoft.com/office/drawing/2014/main" id="{31F4C570-71C4-39AF-AEF3-3063BDCD4D4C}"/>
              </a:ext>
            </a:extLst>
          </p:cNvPr>
          <p:cNvSpPr>
            <a:spLocks noGrp="1"/>
          </p:cNvSpPr>
          <p:nvPr>
            <p:ph idx="1"/>
          </p:nvPr>
        </p:nvSpPr>
        <p:spPr>
          <a:xfrm>
            <a:off x="0" y="741872"/>
            <a:ext cx="12191999" cy="6116127"/>
          </a:xfrm>
        </p:spPr>
        <p:txBody>
          <a:bodyPr>
            <a:noAutofit/>
          </a:bodyPr>
          <a:lstStyle/>
          <a:p>
            <a:pPr>
              <a:buFont typeface="Wingdings" panose="05000000000000000000" pitchFamily="2" charset="2"/>
              <a:buChar char="v"/>
            </a:pPr>
            <a:r>
              <a:rPr lang="en-US" sz="1400" dirty="0">
                <a:solidFill>
                  <a:schemeClr val="accent3">
                    <a:lumMod val="40000"/>
                    <a:lumOff val="60000"/>
                  </a:schemeClr>
                </a:solidFill>
              </a:rPr>
              <a:t>Classification is a type of supervised machine learning where the goal is to assign predefined categories or labels to input data. It is used when the output is a discrete or categorical variable. Here are some common classification algorithms and a brief explanation of each:</a:t>
            </a:r>
          </a:p>
          <a:p>
            <a:pPr>
              <a:buFont typeface="Wingdings" panose="05000000000000000000" pitchFamily="2" charset="2"/>
              <a:buChar char="v"/>
            </a:pPr>
            <a:endParaRPr lang="en-US" sz="1400" dirty="0">
              <a:solidFill>
                <a:schemeClr val="accent3">
                  <a:lumMod val="40000"/>
                  <a:lumOff val="60000"/>
                </a:schemeClr>
              </a:solidFill>
            </a:endParaRPr>
          </a:p>
          <a:p>
            <a:pPr>
              <a:buFont typeface="Wingdings" panose="05000000000000000000" pitchFamily="2" charset="2"/>
              <a:buChar char="v"/>
            </a:pPr>
            <a:r>
              <a:rPr lang="en-US" sz="1400" dirty="0">
                <a:solidFill>
                  <a:schemeClr val="accent3">
                    <a:lumMod val="40000"/>
                    <a:lumOff val="60000"/>
                  </a:schemeClr>
                </a:solidFill>
              </a:rPr>
              <a:t>1. </a:t>
            </a:r>
            <a:r>
              <a:rPr lang="en-US" sz="1600" b="1" dirty="0">
                <a:solidFill>
                  <a:schemeClr val="accent3">
                    <a:lumMod val="40000"/>
                    <a:lumOff val="60000"/>
                  </a:schemeClr>
                </a:solidFill>
              </a:rPr>
              <a:t>Logistic Regression:</a:t>
            </a:r>
            <a:endParaRPr lang="en-US" sz="1400" b="1" dirty="0">
              <a:solidFill>
                <a:schemeClr val="accent3">
                  <a:lumMod val="40000"/>
                  <a:lumOff val="60000"/>
                </a:schemeClr>
              </a:solidFill>
            </a:endParaRPr>
          </a:p>
          <a:p>
            <a:pPr>
              <a:buFont typeface="Wingdings" panose="05000000000000000000" pitchFamily="2" charset="2"/>
              <a:buChar char="v"/>
            </a:pPr>
            <a:r>
              <a:rPr lang="en-US" sz="1400" dirty="0">
                <a:solidFill>
                  <a:schemeClr val="accent3">
                    <a:lumMod val="40000"/>
                    <a:lumOff val="60000"/>
                  </a:schemeClr>
                </a:solidFill>
              </a:rPr>
              <a:t>   - Logistic regression is a binary classification algorithm used to model the probability that a given input belongs to a particular class.</a:t>
            </a:r>
          </a:p>
          <a:p>
            <a:pPr>
              <a:buFont typeface="Wingdings" panose="05000000000000000000" pitchFamily="2" charset="2"/>
              <a:buChar char="v"/>
            </a:pPr>
            <a:r>
              <a:rPr lang="en-US" sz="1400" dirty="0">
                <a:solidFill>
                  <a:schemeClr val="accent3">
                    <a:lumMod val="40000"/>
                    <a:lumOff val="60000"/>
                  </a:schemeClr>
                </a:solidFill>
              </a:rPr>
              <a:t>   - It's used when the target variable is binary (two classes).</a:t>
            </a:r>
          </a:p>
          <a:p>
            <a:pPr>
              <a:buFont typeface="Wingdings" panose="05000000000000000000" pitchFamily="2" charset="2"/>
              <a:buChar char="v"/>
            </a:pPr>
            <a:r>
              <a:rPr lang="en-US" sz="1400" dirty="0">
                <a:solidFill>
                  <a:schemeClr val="accent3">
                    <a:lumMod val="40000"/>
                    <a:lumOff val="60000"/>
                  </a:schemeClr>
                </a:solidFill>
              </a:rPr>
              <a:t>   - Example: Predicting whether an email is spam (1) or not spam (0) based on its content features.</a:t>
            </a:r>
          </a:p>
          <a:p>
            <a:pPr>
              <a:buFont typeface="Wingdings" panose="05000000000000000000" pitchFamily="2" charset="2"/>
              <a:buChar char="v"/>
            </a:pPr>
            <a:endParaRPr lang="en-US" sz="1400" dirty="0">
              <a:solidFill>
                <a:schemeClr val="accent3">
                  <a:lumMod val="40000"/>
                  <a:lumOff val="60000"/>
                </a:schemeClr>
              </a:solidFill>
            </a:endParaRPr>
          </a:p>
          <a:p>
            <a:pPr>
              <a:buFont typeface="Wingdings" panose="05000000000000000000" pitchFamily="2" charset="2"/>
              <a:buChar char="v"/>
            </a:pPr>
            <a:r>
              <a:rPr lang="en-US" sz="1600" b="1" dirty="0">
                <a:solidFill>
                  <a:schemeClr val="accent3">
                    <a:lumMod val="40000"/>
                    <a:lumOff val="60000"/>
                  </a:schemeClr>
                </a:solidFill>
              </a:rPr>
              <a:t>2. Perceptron Learning:</a:t>
            </a:r>
          </a:p>
          <a:p>
            <a:pPr>
              <a:buFont typeface="Wingdings" panose="05000000000000000000" pitchFamily="2" charset="2"/>
              <a:buChar char="v"/>
            </a:pPr>
            <a:r>
              <a:rPr lang="en-US" sz="1400" dirty="0">
                <a:solidFill>
                  <a:schemeClr val="accent3">
                    <a:lumMod val="40000"/>
                    <a:lumOff val="60000"/>
                  </a:schemeClr>
                </a:solidFill>
              </a:rPr>
              <a:t>   - The perceptron is a simple linear binary classification algorithm.</a:t>
            </a:r>
          </a:p>
          <a:p>
            <a:pPr>
              <a:buFont typeface="Wingdings" panose="05000000000000000000" pitchFamily="2" charset="2"/>
              <a:buChar char="v"/>
            </a:pPr>
            <a:r>
              <a:rPr lang="en-US" sz="1400" dirty="0">
                <a:solidFill>
                  <a:schemeClr val="accent3">
                    <a:lumMod val="40000"/>
                    <a:lumOff val="60000"/>
                  </a:schemeClr>
                </a:solidFill>
              </a:rPr>
              <a:t>   - It learns a linear decision boundary to separate two classes.</a:t>
            </a:r>
          </a:p>
          <a:p>
            <a:pPr>
              <a:buFont typeface="Wingdings" panose="05000000000000000000" pitchFamily="2" charset="2"/>
              <a:buChar char="v"/>
            </a:pPr>
            <a:r>
              <a:rPr lang="en-US" sz="1400" dirty="0">
                <a:solidFill>
                  <a:schemeClr val="accent3">
                    <a:lumMod val="40000"/>
                    <a:lumOff val="60000"/>
                  </a:schemeClr>
                </a:solidFill>
              </a:rPr>
              <a:t>   - Example: Classifying handwritten digits as either 0 or 1 based on pixel values.</a:t>
            </a:r>
          </a:p>
          <a:p>
            <a:pPr>
              <a:buFont typeface="Wingdings" panose="05000000000000000000" pitchFamily="2" charset="2"/>
              <a:buChar char="v"/>
            </a:pPr>
            <a:endParaRPr lang="en-US" sz="1400" dirty="0">
              <a:solidFill>
                <a:schemeClr val="accent3">
                  <a:lumMod val="40000"/>
                  <a:lumOff val="60000"/>
                </a:schemeClr>
              </a:solidFill>
            </a:endParaRPr>
          </a:p>
          <a:p>
            <a:pPr>
              <a:buFont typeface="Wingdings" panose="05000000000000000000" pitchFamily="2" charset="2"/>
              <a:buChar char="v"/>
            </a:pPr>
            <a:r>
              <a:rPr lang="en-US" sz="1400" b="1" dirty="0">
                <a:solidFill>
                  <a:schemeClr val="accent3">
                    <a:lumMod val="40000"/>
                    <a:lumOff val="60000"/>
                  </a:schemeClr>
                </a:solidFill>
              </a:rPr>
              <a:t>3. Support Vector Machine (SVM):</a:t>
            </a:r>
          </a:p>
          <a:p>
            <a:pPr>
              <a:buFont typeface="Wingdings" panose="05000000000000000000" pitchFamily="2" charset="2"/>
              <a:buChar char="v"/>
            </a:pPr>
            <a:r>
              <a:rPr lang="en-US" sz="1400" dirty="0">
                <a:solidFill>
                  <a:schemeClr val="accent3">
                    <a:lumMod val="40000"/>
                    <a:lumOff val="60000"/>
                  </a:schemeClr>
                </a:solidFill>
              </a:rPr>
              <a:t>   - SVM is a powerful classification algorithm used for both binary and multiclass classification.</a:t>
            </a:r>
          </a:p>
          <a:p>
            <a:pPr>
              <a:buFont typeface="Wingdings" panose="05000000000000000000" pitchFamily="2" charset="2"/>
              <a:buChar char="v"/>
            </a:pPr>
            <a:r>
              <a:rPr lang="en-US" sz="1400" dirty="0">
                <a:solidFill>
                  <a:schemeClr val="accent3">
                    <a:lumMod val="40000"/>
                    <a:lumOff val="60000"/>
                  </a:schemeClr>
                </a:solidFill>
              </a:rPr>
              <a:t>   - It finds the optimal hyperplane that maximizes the margin between classes.</a:t>
            </a:r>
          </a:p>
          <a:p>
            <a:pPr>
              <a:buFont typeface="Wingdings" panose="05000000000000000000" pitchFamily="2" charset="2"/>
              <a:buChar char="v"/>
            </a:pPr>
            <a:r>
              <a:rPr lang="en-US" sz="1400" dirty="0">
                <a:solidFill>
                  <a:schemeClr val="accent3">
                    <a:lumMod val="40000"/>
                    <a:lumOff val="60000"/>
                  </a:schemeClr>
                </a:solidFill>
              </a:rPr>
              <a:t>   - Example: Identifying whether a patient has a specific disease (positive class) or not (negative class) based on medical test results.</a:t>
            </a:r>
          </a:p>
          <a:p>
            <a:pPr>
              <a:buFont typeface="Wingdings" panose="05000000000000000000" pitchFamily="2" charset="2"/>
              <a:buChar char="v"/>
            </a:pPr>
            <a:r>
              <a:rPr lang="en-US" sz="1400" dirty="0">
                <a:solidFill>
                  <a:schemeClr val="accent3">
                    <a:lumMod val="40000"/>
                    <a:lumOff val="60000"/>
                  </a:schemeClr>
                </a:solidFill>
              </a:rPr>
              <a:t>By analysis I conclude that my dataset is a classification, so I used or done all above learning methods to my dataset to find accuracy and </a:t>
            </a:r>
            <a:r>
              <a:rPr lang="en-US" sz="1400" dirty="0" err="1">
                <a:solidFill>
                  <a:schemeClr val="accent3">
                    <a:lumMod val="40000"/>
                    <a:lumOff val="60000"/>
                  </a:schemeClr>
                </a:solidFill>
              </a:rPr>
              <a:t>min_max</a:t>
            </a:r>
            <a:r>
              <a:rPr lang="en-US" sz="1400" dirty="0">
                <a:solidFill>
                  <a:schemeClr val="accent3">
                    <a:lumMod val="40000"/>
                    <a:lumOff val="60000"/>
                  </a:schemeClr>
                </a:solidFill>
              </a:rPr>
              <a:t> errors.</a:t>
            </a:r>
          </a:p>
        </p:txBody>
      </p:sp>
    </p:spTree>
    <p:extLst>
      <p:ext uri="{BB962C8B-B14F-4D97-AF65-F5344CB8AC3E}">
        <p14:creationId xmlns:p14="http://schemas.microsoft.com/office/powerpoint/2010/main" val="408239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9DE3A1-902E-8B19-45D4-BDFB004E2248}"/>
              </a:ext>
            </a:extLst>
          </p:cNvPr>
          <p:cNvSpPr txBox="1"/>
          <p:nvPr/>
        </p:nvSpPr>
        <p:spPr>
          <a:xfrm>
            <a:off x="181155" y="146649"/>
            <a:ext cx="11818188" cy="5509200"/>
          </a:xfrm>
          <a:prstGeom prst="rect">
            <a:avLst/>
          </a:prstGeom>
          <a:noFill/>
        </p:spPr>
        <p:txBody>
          <a:bodyPr wrap="square" rtlCol="0">
            <a:spAutoFit/>
          </a:bodyPr>
          <a:lstStyle/>
          <a:p>
            <a:endParaRPr lang="en-US" dirty="0"/>
          </a:p>
          <a:p>
            <a:r>
              <a:rPr lang="en-US" sz="2800" b="1" dirty="0">
                <a:solidFill>
                  <a:srgbClr val="00B0F0"/>
                </a:solidFill>
              </a:rPr>
              <a:t>K-Nearest Neighbors (KNN):</a:t>
            </a:r>
          </a:p>
          <a:p>
            <a:endParaRPr lang="en-US" dirty="0"/>
          </a:p>
          <a:p>
            <a:endParaRPr lang="en-US" dirty="0"/>
          </a:p>
          <a:p>
            <a:endParaRPr lang="en-US" dirty="0">
              <a:solidFill>
                <a:srgbClr val="FFFF00"/>
              </a:solidFill>
            </a:endParaRPr>
          </a:p>
          <a:p>
            <a:r>
              <a:rPr lang="en-US" dirty="0">
                <a:solidFill>
                  <a:srgbClr val="FFFF00"/>
                </a:solidFill>
              </a:rPr>
              <a:t>K-Nearest Neighbors (KNN) is a simple and intuitive machine learning algorithm used for classification and regression tasks. It's a non-parametric, instance-based learning method that makes predictions based on the similarity between new data points and existing data in a dataset. Here's a definition of KNN:</a:t>
            </a:r>
          </a:p>
          <a:p>
            <a:endParaRPr lang="en-US" dirty="0">
              <a:solidFill>
                <a:srgbClr val="FFFF00"/>
              </a:solidFill>
            </a:endParaRPr>
          </a:p>
          <a:p>
            <a:r>
              <a:rPr lang="en-US" dirty="0">
                <a:solidFill>
                  <a:srgbClr val="FFFF00"/>
                </a:solidFill>
              </a:rPr>
              <a:t>K-Nearest Neighbors (KNN):</a:t>
            </a:r>
          </a:p>
          <a:p>
            <a:r>
              <a:rPr lang="en-US" dirty="0">
                <a:solidFill>
                  <a:srgbClr val="FFFF00"/>
                </a:solidFill>
              </a:rPr>
              <a:t>K-Nearest Neighbors (KNN) is a supervised machine learning algorithm that uses a proximity-based approach to make predictions for new data points. In KNN, the prediction for a data point is determined by examining the class (in classification) or value (in regression) of its K nearest neighbors in the training dataset. The "K" in KNN represents the number of nearest neighbors to consider, and the algorithm assigns the class or value that is most common or has the highest frequency among those neighbors. KNN is a versatile algorithm that is simple to understand and implement, making it suitable for various applications but may require careful selection of the K value and can be sensitive to the choice of distance metric.</a:t>
            </a:r>
            <a:endParaRPr lang="en-IN" dirty="0">
              <a:solidFill>
                <a:srgbClr val="FFFF00"/>
              </a:solidFill>
            </a:endParaRPr>
          </a:p>
        </p:txBody>
      </p:sp>
    </p:spTree>
    <p:extLst>
      <p:ext uri="{BB962C8B-B14F-4D97-AF65-F5344CB8AC3E}">
        <p14:creationId xmlns:p14="http://schemas.microsoft.com/office/powerpoint/2010/main" val="3762312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1A928-42F8-75EF-E447-1D162ECDBD66}"/>
              </a:ext>
            </a:extLst>
          </p:cNvPr>
          <p:cNvSpPr txBox="1"/>
          <p:nvPr/>
        </p:nvSpPr>
        <p:spPr>
          <a:xfrm>
            <a:off x="163902" y="224288"/>
            <a:ext cx="11740551" cy="6740307"/>
          </a:xfrm>
          <a:prstGeom prst="rect">
            <a:avLst/>
          </a:prstGeom>
          <a:noFill/>
        </p:spPr>
        <p:txBody>
          <a:bodyPr wrap="square" rtlCol="0">
            <a:spAutoFit/>
          </a:bodyPr>
          <a:lstStyle/>
          <a:p>
            <a:r>
              <a:rPr lang="en-IN" sz="2400" b="1" dirty="0"/>
              <a:t>BOOTSTRAPPING METHOD:</a:t>
            </a:r>
          </a:p>
          <a:p>
            <a:endParaRPr lang="en-IN" sz="1200" b="1" dirty="0"/>
          </a:p>
          <a:p>
            <a:r>
              <a:rPr lang="en-US" sz="1200" b="1" dirty="0"/>
              <a:t>Bootstrapping is a resampling technique used in statistics and machine learning to estimate the sampling distribution of a statistic by repeatedly resampling from the observed data. It's a powerful method for making inferences and assessing the uncertainty of statistical estimates. Here's an overview of the bootstrapping method:</a:t>
            </a:r>
          </a:p>
          <a:p>
            <a:endParaRPr lang="en-US" sz="1200" b="1" dirty="0"/>
          </a:p>
          <a:p>
            <a:r>
              <a:rPr lang="en-US" sz="1200" b="1" dirty="0"/>
              <a:t>1. **Resampling**:</a:t>
            </a:r>
          </a:p>
          <a:p>
            <a:r>
              <a:rPr lang="en-US" sz="1200" b="1" dirty="0"/>
              <a:t>   Bootstrapping involves drawing multiple samples (with replacement) from the observed dataset. These resampled datasets, called "bootstrap samples" or "bootstrap replicates," are of the same size as the original dataset. Since resampling is done with replacement, the same data point can appear multiple times in a single bootstrap sample, while others may be omitted.</a:t>
            </a:r>
          </a:p>
          <a:p>
            <a:endParaRPr lang="en-US" sz="1200" b="1" dirty="0"/>
          </a:p>
          <a:p>
            <a:r>
              <a:rPr lang="en-US" sz="1200" b="1" dirty="0"/>
              <a:t>2. **Purpose**:</a:t>
            </a:r>
          </a:p>
          <a:p>
            <a:r>
              <a:rPr lang="en-US" sz="1200" b="1" dirty="0"/>
              <a:t>   The primary purpose of bootstrapping is to estimate the sampling distribution of a statistic or parameter. Common use cases include estimating the mean, variance, confidence intervals, standard errors, and other summary statistics of a dataset, as well as assessing the variability of model performance metrics in machine learning.</a:t>
            </a:r>
          </a:p>
          <a:p>
            <a:endParaRPr lang="en-US" sz="1200" b="1" dirty="0"/>
          </a:p>
          <a:p>
            <a:r>
              <a:rPr lang="en-US" sz="1200" b="1" dirty="0"/>
              <a:t>3. **Bootstrap Sample Size**:</a:t>
            </a:r>
          </a:p>
          <a:p>
            <a:r>
              <a:rPr lang="en-US" sz="1200" b="1" dirty="0"/>
              <a:t>   The number of bootstrap samples (B) drawn from the original data is typically a user-specified parameter. A larger number of bootstrap samples provides more reliable estimates of the sampling distribution but requires more computation.</a:t>
            </a:r>
          </a:p>
          <a:p>
            <a:endParaRPr lang="en-US" sz="1200" b="1" dirty="0"/>
          </a:p>
          <a:p>
            <a:r>
              <a:rPr lang="en-US" sz="1200" b="1" dirty="0"/>
              <a:t>4. **Statistical Estimation**:</a:t>
            </a:r>
          </a:p>
          <a:p>
            <a:r>
              <a:rPr lang="en-US" sz="1200" b="1" dirty="0"/>
              <a:t>   After creating multiple bootstrap samples, the statistic of interest (e.g., mean, median, standard deviation, regression coefficients) is computed for each bootstrap sample. This results in a distribution of the statistic, which can be used for making inferences about the population or estimating its properties.</a:t>
            </a:r>
          </a:p>
          <a:p>
            <a:endParaRPr lang="en-US" sz="1200" b="1" dirty="0"/>
          </a:p>
          <a:p>
            <a:r>
              <a:rPr lang="en-US" sz="1200" b="1" dirty="0"/>
              <a:t>5. **Confidence Intervals**:</a:t>
            </a:r>
          </a:p>
          <a:p>
            <a:r>
              <a:rPr lang="en-US" sz="1200" b="1" dirty="0"/>
              <a:t>   One of the most common applications of bootstrapping is the construction of confidence intervals. By examining the spread of the bootstrap statistics, you can estimate the uncertainty or confidence level associated with a point estimate of a parameter. For example, a 95% confidence interval can be constructed by finding the range of values that encompasses the middle 95% of the bootstrap statistics.</a:t>
            </a:r>
          </a:p>
          <a:p>
            <a:endParaRPr lang="en-US" sz="1200" b="1" dirty="0"/>
          </a:p>
          <a:p>
            <a:r>
              <a:rPr lang="en-US" sz="1200" b="1" dirty="0"/>
              <a:t>6. **Advantages**:</a:t>
            </a:r>
          </a:p>
          <a:p>
            <a:r>
              <a:rPr lang="en-US" sz="1200" b="1" dirty="0"/>
              <a:t>   Bootstrapping is valuable when traditional statistical methods are not applicable or are computationally expensive. It makes very few assumptions about the underlying data distribution and is robust in various scenarios, such as small sample sizes, non-normal data, and complex models.</a:t>
            </a:r>
          </a:p>
          <a:p>
            <a:endParaRPr lang="en-US" sz="1200" b="1" dirty="0"/>
          </a:p>
          <a:p>
            <a:endParaRPr lang="en-IN" sz="2400" b="1" dirty="0"/>
          </a:p>
        </p:txBody>
      </p:sp>
    </p:spTree>
    <p:extLst>
      <p:ext uri="{BB962C8B-B14F-4D97-AF65-F5344CB8AC3E}">
        <p14:creationId xmlns:p14="http://schemas.microsoft.com/office/powerpoint/2010/main" val="411708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8173-783F-62F0-E51E-336CF3FCD834}"/>
              </a:ext>
            </a:extLst>
          </p:cNvPr>
          <p:cNvSpPr>
            <a:spLocks noGrp="1"/>
          </p:cNvSpPr>
          <p:nvPr>
            <p:ph type="title"/>
          </p:nvPr>
        </p:nvSpPr>
        <p:spPr/>
        <p:txBody>
          <a:bodyPr/>
          <a:lstStyle/>
          <a:p>
            <a:r>
              <a:rPr lang="en-US" dirty="0"/>
              <a:t>DATASET:</a:t>
            </a:r>
            <a:endParaRPr lang="en-IN" dirty="0"/>
          </a:p>
        </p:txBody>
      </p:sp>
      <p:pic>
        <p:nvPicPr>
          <p:cNvPr id="5" name="Content Placeholder 4">
            <a:extLst>
              <a:ext uri="{FF2B5EF4-FFF2-40B4-BE49-F238E27FC236}">
                <a16:creationId xmlns:a16="http://schemas.microsoft.com/office/drawing/2014/main" id="{331E93FC-CAE5-D48E-2E5C-62F441DE6F4B}"/>
              </a:ext>
            </a:extLst>
          </p:cNvPr>
          <p:cNvPicPr>
            <a:picLocks noGrp="1" noChangeAspect="1"/>
          </p:cNvPicPr>
          <p:nvPr>
            <p:ph idx="1"/>
          </p:nvPr>
        </p:nvPicPr>
        <p:blipFill>
          <a:blip r:embed="rId2"/>
          <a:stretch>
            <a:fillRect/>
          </a:stretch>
        </p:blipFill>
        <p:spPr>
          <a:xfrm>
            <a:off x="1761024" y="1267778"/>
            <a:ext cx="7703015" cy="41957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9331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338</TotalTime>
  <Words>2099</Words>
  <Application>Microsoft Office PowerPoint</Application>
  <PresentationFormat>Widescreen</PresentationFormat>
  <Paragraphs>119</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Bell MT</vt:lpstr>
      <vt:lpstr>Calibri</vt:lpstr>
      <vt:lpstr>Century Gothic</vt:lpstr>
      <vt:lpstr>Söhne</vt:lpstr>
      <vt:lpstr>Wingdings</vt:lpstr>
      <vt:lpstr>Wingdings 3</vt:lpstr>
      <vt:lpstr>Ion</vt:lpstr>
      <vt:lpstr>DEFAULT CREDIT CARD.</vt:lpstr>
      <vt:lpstr>   PRESENTED BY:                                    NAME     :  S.PRANAV                                    HALL no  :  2203A52178                                        S.NO    :   49                                                TO:                                                           Ramesh Dadi SIR.                                                       Faculty of STATML                 </vt:lpstr>
      <vt:lpstr>PowerPoint Presentation</vt:lpstr>
      <vt:lpstr>PowerPoint Presentation</vt:lpstr>
      <vt:lpstr>ABOUT TARGET VARIABLES:</vt:lpstr>
      <vt:lpstr>CLASSIFICATION:</vt:lpstr>
      <vt:lpstr>PowerPoint Presentation</vt:lpstr>
      <vt:lpstr>PowerPoint Presentation</vt:lpstr>
      <vt:lpstr>DATASET:</vt:lpstr>
      <vt:lpstr>ABOUT THE CODE: logistic regression &amp; Bootstrapping:</vt:lpstr>
      <vt:lpstr> Bootstrapping on SVC:</vt:lpstr>
      <vt:lpstr> Bootstrapping on Perceptron learning:</vt:lpstr>
      <vt:lpstr> Bootstrapping on KNN:</vt:lpstr>
      <vt:lpstr>Code for classification report &amp; confusion matrix:</vt:lpstr>
      <vt:lpstr>GRAPHS OF LOGESTIC REGRESSION</vt:lpstr>
      <vt:lpstr>GRAPHS OF SVM:</vt:lpstr>
      <vt:lpstr>GRAPH OF PERCEPTRON LEARNING:</vt:lpstr>
      <vt:lpstr>GRAPH OF KNN:</vt:lpstr>
      <vt:lpstr>FINAL OUTPUT:</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DEFAULT CREDIT CARD.</dc:title>
  <dc:creator>pranav solthi</dc:creator>
  <cp:lastModifiedBy>pranav solthi</cp:lastModifiedBy>
  <cp:revision>7</cp:revision>
  <dcterms:created xsi:type="dcterms:W3CDTF">2023-09-24T16:49:49Z</dcterms:created>
  <dcterms:modified xsi:type="dcterms:W3CDTF">2023-11-05T13:10:18Z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